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16" r:id="rId5"/>
    <p:sldId id="304" r:id="rId6"/>
    <p:sldId id="305" r:id="rId7"/>
    <p:sldId id="317" r:id="rId8"/>
    <p:sldId id="318" r:id="rId9"/>
    <p:sldId id="319" r:id="rId10"/>
    <p:sldId id="280" r:id="rId11"/>
    <p:sldId id="306" r:id="rId12"/>
    <p:sldId id="307" r:id="rId13"/>
    <p:sldId id="308" r:id="rId14"/>
    <p:sldId id="309" r:id="rId15"/>
    <p:sldId id="310" r:id="rId16"/>
    <p:sldId id="270" r:id="rId17"/>
    <p:sldId id="311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000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9650-34DF-46D1-B54B-A3E0A2D001A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3C1B-A32B-449C-A1B9-0D91A638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5"/>
          <p:cNvSpPr/>
          <p:nvPr/>
        </p:nvSpPr>
        <p:spPr>
          <a:xfrm>
            <a:off x="5364725" y="2097783"/>
            <a:ext cx="5985165" cy="159302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20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D2F65202-3D96-A54E-93DB-28F4DA258262}"/>
              </a:ext>
            </a:extLst>
          </p:cNvPr>
          <p:cNvSpPr/>
          <p:nvPr/>
        </p:nvSpPr>
        <p:spPr>
          <a:xfrm>
            <a:off x="4099829" y="915924"/>
            <a:ext cx="5534999" cy="670592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E</a:t>
            </a:r>
            <a:r>
              <a:rPr lang="en-US" altLang="ko-KR" sz="44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xperimental</a:t>
            </a:r>
            <a:r>
              <a:rPr lang="en-US" altLang="ko-KR" sz="4400" b="1" cap="none" spc="0" baseline="0" dirty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 </a:t>
            </a:r>
            <a:r>
              <a:rPr lang="en-US" altLang="ko-KR" sz="4400" b="1" cap="none" spc="0" baseline="0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S</a:t>
            </a:r>
            <a:r>
              <a:rPr lang="en-US" altLang="ko-KR" sz="44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imulating</a:t>
            </a:r>
            <a:r>
              <a:rPr lang="en-US" altLang="ko-KR" sz="4400" b="1" cap="none" spc="0" baseline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 </a:t>
            </a:r>
            <a:r>
              <a:rPr lang="en-US" altLang="ko-KR" sz="4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P</a:t>
            </a:r>
            <a:r>
              <a:rPr lang="en-US" altLang="ko-KR" sz="44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sx="1000" sy="1000" algn="tl">
                    <a:srgbClr val="000000"/>
                  </a:outerShdw>
                </a:effectLst>
                <a:latin typeface="Helvetica" pitchFamily="2" charset="0"/>
              </a:rPr>
              <a:t>rogram</a:t>
            </a:r>
            <a:endParaRPr lang="en-US" altLang="ko-KR" sz="4400" b="1" cap="none" spc="0" dirty="0">
              <a:ln w="10541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sx="1000" sy="1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39FD18-35DC-1347-BE38-91A550552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28" y="5161113"/>
            <a:ext cx="4337199" cy="11497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023CE6-DC07-2140-9CB4-FE1BC13FEC73}"/>
              </a:ext>
            </a:extLst>
          </p:cNvPr>
          <p:cNvSpPr/>
          <p:nvPr/>
        </p:nvSpPr>
        <p:spPr>
          <a:xfrm>
            <a:off x="0" y="0"/>
            <a:ext cx="18065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E683A-1AF6-9C40-9306-296055B07D27}"/>
              </a:ext>
            </a:extLst>
          </p:cNvPr>
          <p:cNvSpPr txBox="1"/>
          <p:nvPr/>
        </p:nvSpPr>
        <p:spPr>
          <a:xfrm>
            <a:off x="3915335" y="3353394"/>
            <a:ext cx="645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by: </a:t>
            </a:r>
          </a:p>
          <a:p>
            <a:r>
              <a:rPr lang="en-US" dirty="0">
                <a:latin typeface="+mj-lt"/>
              </a:rPr>
              <a:t>Dr. </a:t>
            </a:r>
            <a:r>
              <a:rPr lang="en-US" dirty="0" err="1">
                <a:latin typeface="+mj-lt"/>
              </a:rPr>
              <a:t>Ricaro</a:t>
            </a:r>
            <a:r>
              <a:rPr lang="en-US" dirty="0">
                <a:latin typeface="+mj-lt"/>
              </a:rPr>
              <a:t> V. Nunes, </a:t>
            </a:r>
            <a:r>
              <a:rPr lang="en-US" dirty="0" err="1">
                <a:latin typeface="+mj-lt"/>
              </a:rPr>
              <a:t>Universidade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Estadual</a:t>
            </a:r>
            <a:r>
              <a:rPr lang="en-US" dirty="0">
                <a:latin typeface="+mj-lt"/>
              </a:rPr>
              <a:t> do Oeste do Parana</a:t>
            </a:r>
          </a:p>
          <a:p>
            <a:r>
              <a:rPr lang="en-US" dirty="0">
                <a:latin typeface="+mj-lt"/>
              </a:rPr>
              <a:t>Dr. Gene M. </a:t>
            </a:r>
            <a:r>
              <a:rPr lang="en-US" dirty="0" err="1">
                <a:latin typeface="+mj-lt"/>
              </a:rPr>
              <a:t>Pesti</a:t>
            </a:r>
            <a:r>
              <a:rPr lang="en-US">
                <a:latin typeface="+mj-lt"/>
              </a:rPr>
              <a:t>, University </a:t>
            </a:r>
            <a:r>
              <a:rPr lang="en-US" dirty="0">
                <a:latin typeface="+mj-lt"/>
              </a:rPr>
              <a:t>of Georgia</a:t>
            </a:r>
          </a:p>
          <a:p>
            <a:r>
              <a:rPr lang="en-US" dirty="0" err="1">
                <a:latin typeface="+mj-lt"/>
              </a:rPr>
              <a:t>Msc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Jomara</a:t>
            </a:r>
            <a:r>
              <a:rPr lang="en-US" dirty="0">
                <a:latin typeface="+mj-lt"/>
              </a:rPr>
              <a:t> Broch, </a:t>
            </a:r>
            <a:r>
              <a:rPr lang="en-US" dirty="0" err="1">
                <a:latin typeface="+mj-lt"/>
              </a:rPr>
              <a:t>Universidade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Estadual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dp</a:t>
            </a:r>
            <a:r>
              <a:rPr lang="en-US" dirty="0">
                <a:latin typeface="+mj-lt"/>
              </a:rPr>
              <a:t> Oeste do Parana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432AD-391F-2A41-9D30-5D50D88B6ABF}"/>
              </a:ext>
            </a:extLst>
          </p:cNvPr>
          <p:cNvSpPr txBox="1"/>
          <p:nvPr/>
        </p:nvSpPr>
        <p:spPr>
          <a:xfrm>
            <a:off x="292208" y="6171940"/>
            <a:ext cx="135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18" name="직사각형 5">
            <a:extLst>
              <a:ext uri="{FF2B5EF4-FFF2-40B4-BE49-F238E27FC236}">
                <a16:creationId xmlns:a16="http://schemas.microsoft.com/office/drawing/2014/main" id="{0349EC2B-46CA-854A-A869-2734428A5CC7}"/>
              </a:ext>
            </a:extLst>
          </p:cNvPr>
          <p:cNvSpPr/>
          <p:nvPr/>
        </p:nvSpPr>
        <p:spPr>
          <a:xfrm flipH="1">
            <a:off x="367773" y="433332"/>
            <a:ext cx="1029054" cy="553305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 pitchFamily="2" charset="0"/>
              </a:rPr>
              <a:t>ESP</a:t>
            </a:r>
            <a:endParaRPr lang="en-US" altLang="ko-KR" sz="6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BD5078-4D13-2844-ADEF-E0F4AED8C7D8}"/>
              </a:ext>
            </a:extLst>
          </p:cNvPr>
          <p:cNvSpPr txBox="1"/>
          <p:nvPr/>
        </p:nvSpPr>
        <p:spPr>
          <a:xfrm>
            <a:off x="3856552" y="1936831"/>
            <a:ext cx="602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elvetica" pitchFamily="2" charset="0"/>
              </a:rPr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411857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579" r="8127" b="6064"/>
          <a:stretch/>
        </p:blipFill>
        <p:spPr>
          <a:xfrm>
            <a:off x="460062" y="783033"/>
            <a:ext cx="10967902" cy="5771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7906" y="172919"/>
            <a:ext cx="412452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Weight Simulation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38866" y="5186694"/>
            <a:ext cx="3302544" cy="1088779"/>
            <a:chOff x="172668" y="4647680"/>
            <a:chExt cx="3302544" cy="1088779"/>
          </a:xfrm>
        </p:grpSpPr>
        <p:sp>
          <p:nvSpPr>
            <p:cNvPr id="19" name="TextBox 18"/>
            <p:cNvSpPr txBox="1"/>
            <p:nvPr/>
          </p:nvSpPr>
          <p:spPr>
            <a:xfrm>
              <a:off x="172668" y="4647680"/>
              <a:ext cx="3302544" cy="830997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You can simulate using 6, 10 or 20 replicates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1709440" y="4192194"/>
              <a:ext cx="257782" cy="283074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68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731" t="18116" r="18562" b="24392"/>
          <a:stretch/>
        </p:blipFill>
        <p:spPr>
          <a:xfrm>
            <a:off x="87550" y="1838425"/>
            <a:ext cx="11559018" cy="455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7991" y="189545"/>
            <a:ext cx="412452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Weight Simulation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549" y="189544"/>
            <a:ext cx="3161489" cy="2368831"/>
            <a:chOff x="87549" y="189544"/>
            <a:chExt cx="3161489" cy="2368831"/>
          </a:xfrm>
        </p:grpSpPr>
        <p:sp>
          <p:nvSpPr>
            <p:cNvPr id="8" name="TextBox 7"/>
            <p:cNvSpPr txBox="1"/>
            <p:nvPr/>
          </p:nvSpPr>
          <p:spPr>
            <a:xfrm>
              <a:off x="208154" y="622571"/>
              <a:ext cx="2875514" cy="66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Only enter the values in the cells in black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7549" y="189544"/>
              <a:ext cx="3161489" cy="2368831"/>
              <a:chOff x="87549" y="189544"/>
              <a:chExt cx="3161489" cy="2368831"/>
            </a:xfrm>
          </p:grpSpPr>
          <p:sp>
            <p:nvSpPr>
              <p:cNvPr id="5" name="Cloud 4"/>
              <p:cNvSpPr/>
              <p:nvPr/>
            </p:nvSpPr>
            <p:spPr>
              <a:xfrm>
                <a:off x="87549" y="189544"/>
                <a:ext cx="3161489" cy="1405791"/>
              </a:xfrm>
              <a:prstGeom prst="cloud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ightning Bolt 5"/>
              <p:cNvSpPr/>
              <p:nvPr/>
            </p:nvSpPr>
            <p:spPr>
              <a:xfrm>
                <a:off x="1857983" y="1391055"/>
                <a:ext cx="807396" cy="1167320"/>
              </a:xfrm>
              <a:prstGeom prst="lightningBol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4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0730" t="19327" r="5689" b="24956"/>
          <a:stretch/>
        </p:blipFill>
        <p:spPr>
          <a:xfrm>
            <a:off x="462013" y="1347140"/>
            <a:ext cx="11521441" cy="4489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8649" y="182039"/>
            <a:ext cx="275982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to Be Entered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4971" y="95215"/>
            <a:ext cx="2736639" cy="1571669"/>
            <a:chOff x="-10914" y="205866"/>
            <a:chExt cx="2736639" cy="1571669"/>
          </a:xfrm>
        </p:grpSpPr>
        <p:sp>
          <p:nvSpPr>
            <p:cNvPr id="10" name="TextBox 9"/>
            <p:cNvSpPr txBox="1"/>
            <p:nvPr/>
          </p:nvSpPr>
          <p:spPr>
            <a:xfrm>
              <a:off x="-10914" y="205866"/>
              <a:ext cx="2736639" cy="64633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Maximum desired difference between means</a:t>
              </a:r>
            </a:p>
          </p:txBody>
        </p:sp>
        <p:cxnSp>
          <p:nvCxnSpPr>
            <p:cNvPr id="13" name="Straight Arrow Connector 12"/>
            <p:cNvCxnSpPr>
              <a:stCxn id="10" idx="2"/>
            </p:cNvCxnSpPr>
            <p:nvPr/>
          </p:nvCxnSpPr>
          <p:spPr>
            <a:xfrm>
              <a:off x="1357406" y="852197"/>
              <a:ext cx="651656" cy="92533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91901" y="948979"/>
            <a:ext cx="3310294" cy="1064562"/>
            <a:chOff x="2626822" y="1046871"/>
            <a:chExt cx="3310294" cy="1064562"/>
          </a:xfrm>
        </p:grpSpPr>
        <p:sp>
          <p:nvSpPr>
            <p:cNvPr id="12" name="TextBox 11"/>
            <p:cNvSpPr txBox="1"/>
            <p:nvPr/>
          </p:nvSpPr>
          <p:spPr>
            <a:xfrm>
              <a:off x="3916516" y="1046871"/>
              <a:ext cx="2020600" cy="36933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Average (grams)</a:t>
              </a:r>
            </a:p>
          </p:txBody>
        </p:sp>
        <p:cxnSp>
          <p:nvCxnSpPr>
            <p:cNvPr id="17" name="Straight Arrow Connector 16"/>
            <p:cNvCxnSpPr>
              <a:stCxn id="12" idx="2"/>
            </p:cNvCxnSpPr>
            <p:nvPr/>
          </p:nvCxnSpPr>
          <p:spPr>
            <a:xfrm flipH="1">
              <a:off x="2626822" y="1416203"/>
              <a:ext cx="2299994" cy="69523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691901" y="1801962"/>
            <a:ext cx="3419979" cy="369332"/>
            <a:chOff x="2701636" y="1850767"/>
            <a:chExt cx="341997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4101015" y="1850767"/>
              <a:ext cx="2020600" cy="36933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Standard deviation</a:t>
              </a:r>
            </a:p>
          </p:txBody>
        </p:sp>
        <p:cxnSp>
          <p:nvCxnSpPr>
            <p:cNvPr id="20" name="Straight Arrow Connector 19"/>
            <p:cNvCxnSpPr>
              <a:stCxn id="11" idx="1"/>
            </p:cNvCxnSpPr>
            <p:nvPr/>
          </p:nvCxnSpPr>
          <p:spPr>
            <a:xfrm flipH="1">
              <a:off x="2701636" y="2035433"/>
              <a:ext cx="1399379" cy="18466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57344" y="5461581"/>
            <a:ext cx="3165389" cy="1280179"/>
            <a:chOff x="3168034" y="5245769"/>
            <a:chExt cx="3165389" cy="1280179"/>
          </a:xfrm>
        </p:grpSpPr>
        <p:sp>
          <p:nvSpPr>
            <p:cNvPr id="2" name="TextBox 1"/>
            <p:cNvSpPr txBox="1"/>
            <p:nvPr/>
          </p:nvSpPr>
          <p:spPr>
            <a:xfrm>
              <a:off x="3479370" y="6156616"/>
              <a:ext cx="2743200" cy="369332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Simulated values appear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168034" y="5245769"/>
              <a:ext cx="1530219" cy="91084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34017" y="5245769"/>
              <a:ext cx="1299406" cy="91084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240254" y="5836322"/>
            <a:ext cx="2743200" cy="834381"/>
            <a:chOff x="8751587" y="5941824"/>
            <a:chExt cx="2743200" cy="834381"/>
          </a:xfrm>
        </p:grpSpPr>
        <p:sp>
          <p:nvSpPr>
            <p:cNvPr id="15" name="TextBox 14"/>
            <p:cNvSpPr txBox="1"/>
            <p:nvPr/>
          </p:nvSpPr>
          <p:spPr>
            <a:xfrm>
              <a:off x="8751587" y="6406873"/>
              <a:ext cx="2743200" cy="36933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Tests are performed</a:t>
              </a:r>
            </a:p>
          </p:txBody>
        </p:sp>
        <p:cxnSp>
          <p:nvCxnSpPr>
            <p:cNvPr id="14" name="Straight Arrow Connector 13"/>
            <p:cNvCxnSpPr>
              <a:stCxn id="15" idx="0"/>
            </p:cNvCxnSpPr>
            <p:nvPr/>
          </p:nvCxnSpPr>
          <p:spPr>
            <a:xfrm flipV="1">
              <a:off x="10123187" y="5941824"/>
              <a:ext cx="0" cy="4650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4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50730" t="22557" r="5689" b="24956"/>
          <a:stretch/>
        </p:blipFill>
        <p:spPr>
          <a:xfrm>
            <a:off x="199506" y="1353520"/>
            <a:ext cx="11726195" cy="4351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479" y="105442"/>
            <a:ext cx="20206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Data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221" y="624822"/>
            <a:ext cx="2674389" cy="1414137"/>
            <a:chOff x="110373" y="680670"/>
            <a:chExt cx="2674389" cy="1414137"/>
          </a:xfrm>
        </p:grpSpPr>
        <p:sp>
          <p:nvSpPr>
            <p:cNvPr id="14" name="TextBox 13"/>
            <p:cNvSpPr txBox="1"/>
            <p:nvPr/>
          </p:nvSpPr>
          <p:spPr>
            <a:xfrm>
              <a:off x="110373" y="680670"/>
              <a:ext cx="2674389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CV of the Average and SD </a:t>
              </a:r>
            </a:p>
          </p:txBody>
        </p:sp>
        <p:cxnSp>
          <p:nvCxnSpPr>
            <p:cNvPr id="6" name="Straight Arrow Connector 5"/>
            <p:cNvCxnSpPr>
              <a:stCxn id="14" idx="2"/>
            </p:cNvCxnSpPr>
            <p:nvPr/>
          </p:nvCxnSpPr>
          <p:spPr>
            <a:xfrm>
              <a:off x="1447568" y="1050002"/>
              <a:ext cx="605676" cy="104480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800838" y="680248"/>
            <a:ext cx="3193222" cy="1108840"/>
            <a:chOff x="7714211" y="711647"/>
            <a:chExt cx="3193222" cy="1108840"/>
          </a:xfrm>
        </p:grpSpPr>
        <p:sp>
          <p:nvSpPr>
            <p:cNvPr id="19" name="TextBox 18"/>
            <p:cNvSpPr txBox="1"/>
            <p:nvPr/>
          </p:nvSpPr>
          <p:spPr>
            <a:xfrm>
              <a:off x="8233044" y="711647"/>
              <a:ext cx="2674389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Mean Difference</a:t>
              </a:r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H="1">
              <a:off x="7714211" y="1080979"/>
              <a:ext cx="1856028" cy="73950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557851" y="789207"/>
            <a:ext cx="3534066" cy="1283408"/>
            <a:chOff x="3648130" y="711647"/>
            <a:chExt cx="3534066" cy="1283408"/>
          </a:xfrm>
        </p:grpSpPr>
        <p:sp>
          <p:nvSpPr>
            <p:cNvPr id="15" name="TextBox 14"/>
            <p:cNvSpPr txBox="1"/>
            <p:nvPr/>
          </p:nvSpPr>
          <p:spPr>
            <a:xfrm>
              <a:off x="3648130" y="711647"/>
              <a:ext cx="3534066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Mean, SD and CV 5% different from Control</a:t>
              </a:r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>
              <a:off x="5415163" y="1357978"/>
              <a:ext cx="1197916" cy="46250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2"/>
            </p:cNvCxnSpPr>
            <p:nvPr/>
          </p:nvCxnSpPr>
          <p:spPr>
            <a:xfrm>
              <a:off x="5415163" y="1357978"/>
              <a:ext cx="1197916" cy="63707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99506" y="5393652"/>
            <a:ext cx="3693613" cy="1063051"/>
            <a:chOff x="199506" y="5393652"/>
            <a:chExt cx="3693613" cy="1063051"/>
          </a:xfrm>
        </p:grpSpPr>
        <p:sp>
          <p:nvSpPr>
            <p:cNvPr id="27" name="TextBox 26"/>
            <p:cNvSpPr txBox="1"/>
            <p:nvPr/>
          </p:nvSpPr>
          <p:spPr>
            <a:xfrm>
              <a:off x="199506" y="5810372"/>
              <a:ext cx="3693613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 Simulated data Treatment (Control)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16200000">
              <a:off x="1957123" y="4109866"/>
              <a:ext cx="316942" cy="2884513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03766" y="5388097"/>
            <a:ext cx="3142211" cy="1071314"/>
            <a:chOff x="5203766" y="5388097"/>
            <a:chExt cx="3142211" cy="1071314"/>
          </a:xfrm>
        </p:grpSpPr>
        <p:sp>
          <p:nvSpPr>
            <p:cNvPr id="28" name="TextBox 27"/>
            <p:cNvSpPr txBox="1"/>
            <p:nvPr/>
          </p:nvSpPr>
          <p:spPr>
            <a:xfrm>
              <a:off x="5203766" y="5813080"/>
              <a:ext cx="3142211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20 Simulated data Treatment (Test) </a:t>
              </a:r>
            </a:p>
          </p:txBody>
        </p:sp>
        <p:sp>
          <p:nvSpPr>
            <p:cNvPr id="30" name="Left Brace 29"/>
            <p:cNvSpPr/>
            <p:nvPr/>
          </p:nvSpPr>
          <p:spPr>
            <a:xfrm rot="16200000">
              <a:off x="6548505" y="4104311"/>
              <a:ext cx="316942" cy="2884513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04049" y="5534527"/>
            <a:ext cx="4607455" cy="1212605"/>
            <a:chOff x="4098174" y="5544152"/>
            <a:chExt cx="4607455" cy="121260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098174" y="5544152"/>
              <a:ext cx="0" cy="12099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98174" y="6747745"/>
              <a:ext cx="460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97579" y="6418203"/>
              <a:ext cx="3136658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Actual Mean Difference about 5%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8691611" y="5544152"/>
              <a:ext cx="14018" cy="1209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9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0730" t="22557" r="5689" b="24956"/>
          <a:stretch/>
        </p:blipFill>
        <p:spPr>
          <a:xfrm>
            <a:off x="199506" y="1023643"/>
            <a:ext cx="11975777" cy="4681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479" y="105442"/>
            <a:ext cx="20206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Data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946357" y="1631483"/>
            <a:ext cx="5881037" cy="4879070"/>
            <a:chOff x="3917482" y="1920240"/>
            <a:chExt cx="5881037" cy="4879070"/>
          </a:xfrm>
        </p:grpSpPr>
        <p:sp>
          <p:nvSpPr>
            <p:cNvPr id="28" name="TextBox 27"/>
            <p:cNvSpPr txBox="1"/>
            <p:nvPr/>
          </p:nvSpPr>
          <p:spPr>
            <a:xfrm>
              <a:off x="5312204" y="6152979"/>
              <a:ext cx="3084022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Mean and SEM of each simulated treatment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5128953" y="5212080"/>
              <a:ext cx="1356042" cy="9409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313534" y="5212080"/>
              <a:ext cx="1273513" cy="9409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917482" y="1920240"/>
              <a:ext cx="1326460" cy="43143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480049" y="1920240"/>
              <a:ext cx="1318470" cy="431430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70382" y="758069"/>
            <a:ext cx="3100647" cy="5029707"/>
            <a:chOff x="85973" y="1139898"/>
            <a:chExt cx="3100647" cy="5029707"/>
          </a:xfrm>
        </p:grpSpPr>
        <p:sp>
          <p:nvSpPr>
            <p:cNvPr id="26" name="TextBox 25"/>
            <p:cNvSpPr txBox="1"/>
            <p:nvPr/>
          </p:nvSpPr>
          <p:spPr>
            <a:xfrm>
              <a:off x="85973" y="1139898"/>
              <a:ext cx="3100647" cy="64633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Each row is an experiment simulation (20)</a:t>
              </a:r>
            </a:p>
          </p:txBody>
        </p:sp>
        <p:cxnSp>
          <p:nvCxnSpPr>
            <p:cNvPr id="22" name="Straight Arrow Connector 21"/>
            <p:cNvCxnSpPr>
              <a:stCxn id="26" idx="2"/>
            </p:cNvCxnSpPr>
            <p:nvPr/>
          </p:nvCxnSpPr>
          <p:spPr>
            <a:xfrm flipH="1">
              <a:off x="596381" y="1786229"/>
              <a:ext cx="1039916" cy="67433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63624" y="2242764"/>
              <a:ext cx="293081" cy="392684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6003" y="748443"/>
            <a:ext cx="7771010" cy="1553861"/>
            <a:chOff x="752300" y="968937"/>
            <a:chExt cx="7771010" cy="1553861"/>
          </a:xfrm>
        </p:grpSpPr>
        <p:cxnSp>
          <p:nvCxnSpPr>
            <p:cNvPr id="16" name="Straight Arrow Connector 15"/>
            <p:cNvCxnSpPr>
              <a:endCxn id="46" idx="1"/>
            </p:cNvCxnSpPr>
            <p:nvPr/>
          </p:nvCxnSpPr>
          <p:spPr>
            <a:xfrm>
              <a:off x="5012568" y="1590329"/>
              <a:ext cx="697433" cy="61780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49535" y="1615268"/>
              <a:ext cx="889462" cy="61087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84347" y="968937"/>
              <a:ext cx="3100647" cy="64633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Randomly generated data for each replicate (six)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752300" y="2170379"/>
              <a:ext cx="3295997" cy="35241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27313" y="2156519"/>
              <a:ext cx="3295997" cy="35241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77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1125" t="22557" r="5689" b="24956"/>
          <a:stretch/>
        </p:blipFill>
        <p:spPr>
          <a:xfrm>
            <a:off x="1658895" y="1127977"/>
            <a:ext cx="7671335" cy="4681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3088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2479" y="105442"/>
            <a:ext cx="20206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Data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9113" y="826947"/>
            <a:ext cx="5490859" cy="5066103"/>
            <a:chOff x="1491832" y="810996"/>
            <a:chExt cx="5490859" cy="506610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592479" y="1272661"/>
              <a:ext cx="1517376" cy="39819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491832" y="810996"/>
              <a:ext cx="3100647" cy="92333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Difference (P) observed between the treatments by the t-test, with 6 replicates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785658" y="1371601"/>
              <a:ext cx="1197033" cy="450549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49432" y="886013"/>
            <a:ext cx="3100647" cy="923330"/>
            <a:chOff x="6493783" y="1020249"/>
            <a:chExt cx="3100647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6493783" y="1020249"/>
              <a:ext cx="3100647" cy="36933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Probability &lt;0.05 and &lt;0.01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755230" y="1389581"/>
              <a:ext cx="249388" cy="553998"/>
            </a:xfrm>
            <a:prstGeom prst="downArrow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95026" y="4612058"/>
            <a:ext cx="5192358" cy="1019337"/>
            <a:chOff x="6936805" y="4899000"/>
            <a:chExt cx="5192358" cy="1019337"/>
          </a:xfrm>
        </p:grpSpPr>
        <p:sp>
          <p:nvSpPr>
            <p:cNvPr id="25" name="TextBox 24"/>
            <p:cNvSpPr txBox="1"/>
            <p:nvPr/>
          </p:nvSpPr>
          <p:spPr>
            <a:xfrm>
              <a:off x="8811318" y="4899000"/>
              <a:ext cx="3317845" cy="58477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Total Number of significant simulations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8458588" y="5158176"/>
              <a:ext cx="366675" cy="511203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936805" y="5644017"/>
              <a:ext cx="1874513" cy="27432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758" y="5590098"/>
            <a:ext cx="8653485" cy="935659"/>
            <a:chOff x="125758" y="5590098"/>
            <a:chExt cx="8653485" cy="935659"/>
          </a:xfrm>
        </p:grpSpPr>
        <p:sp>
          <p:nvSpPr>
            <p:cNvPr id="23" name="TextBox 22"/>
            <p:cNvSpPr txBox="1"/>
            <p:nvPr/>
          </p:nvSpPr>
          <p:spPr>
            <a:xfrm>
              <a:off x="125758" y="5940982"/>
              <a:ext cx="4645748" cy="58477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Percentage of finding difference between two treatments according to the input data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>
              <a:stCxn id="23" idx="3"/>
              <a:endCxn id="33" idx="2"/>
            </p:cNvCxnSpPr>
            <p:nvPr/>
          </p:nvCxnSpPr>
          <p:spPr>
            <a:xfrm flipV="1">
              <a:off x="4771506" y="5727258"/>
              <a:ext cx="2133224" cy="50611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904730" y="5590098"/>
              <a:ext cx="1874513" cy="27432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3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88" t="20657" r="8413" b="33494"/>
          <a:stretch/>
        </p:blipFill>
        <p:spPr>
          <a:xfrm>
            <a:off x="392042" y="2927728"/>
            <a:ext cx="11637900" cy="3694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854" t="22423" r="8267" b="24986"/>
          <a:stretch/>
        </p:blipFill>
        <p:spPr>
          <a:xfrm>
            <a:off x="392042" y="23646"/>
            <a:ext cx="11637900" cy="32493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0320" y="3125585"/>
            <a:ext cx="6076604" cy="461665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With 20 simulated experiments we could find: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055229" y="1395503"/>
            <a:ext cx="3048001" cy="1756888"/>
            <a:chOff x="7085214" y="1288743"/>
            <a:chExt cx="3048001" cy="1756888"/>
          </a:xfrm>
        </p:grpSpPr>
        <p:sp>
          <p:nvSpPr>
            <p:cNvPr id="16" name="TextBox 15"/>
            <p:cNvSpPr txBox="1"/>
            <p:nvPr/>
          </p:nvSpPr>
          <p:spPr>
            <a:xfrm>
              <a:off x="7085214" y="1288743"/>
              <a:ext cx="2272144" cy="830997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We would have 35% different at P&lt;0.05 and 5% at P&lt;0.01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8221286" y="2119740"/>
              <a:ext cx="1911929" cy="9258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25759" y="6017850"/>
            <a:ext cx="5386647" cy="584775"/>
            <a:chOff x="4946073" y="5719294"/>
            <a:chExt cx="5386647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4946073" y="5719294"/>
              <a:ext cx="3059084" cy="58477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With P&lt;0.05 ~ 65% different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With P&lt;0.01 about 40% different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005157" y="6188578"/>
              <a:ext cx="2327563" cy="44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556463" y="782790"/>
            <a:ext cx="3884984" cy="1234747"/>
            <a:chOff x="3556463" y="782790"/>
            <a:chExt cx="3884984" cy="1234747"/>
          </a:xfrm>
        </p:grpSpPr>
        <p:sp>
          <p:nvSpPr>
            <p:cNvPr id="8" name="TextBox 7"/>
            <p:cNvSpPr txBox="1"/>
            <p:nvPr/>
          </p:nvSpPr>
          <p:spPr>
            <a:xfrm>
              <a:off x="3681153" y="1555872"/>
              <a:ext cx="2529839" cy="46166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With 6 replicates </a:t>
              </a:r>
            </a:p>
          </p:txBody>
        </p:sp>
        <p:cxnSp>
          <p:nvCxnSpPr>
            <p:cNvPr id="24" name="Straight Arrow Connector 23"/>
            <p:cNvCxnSpPr>
              <a:stCxn id="8" idx="0"/>
            </p:cNvCxnSpPr>
            <p:nvPr/>
          </p:nvCxnSpPr>
          <p:spPr>
            <a:xfrm flipH="1" flipV="1">
              <a:off x="3556463" y="782790"/>
              <a:ext cx="1389610" cy="7730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384046" y="782790"/>
              <a:ext cx="2057401" cy="7730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00943" y="3887463"/>
            <a:ext cx="4368642" cy="1121347"/>
            <a:chOff x="4359722" y="4001135"/>
            <a:chExt cx="4368642" cy="1121347"/>
          </a:xfrm>
        </p:grpSpPr>
        <p:sp>
          <p:nvSpPr>
            <p:cNvPr id="6" name="TextBox 5"/>
            <p:cNvSpPr txBox="1"/>
            <p:nvPr/>
          </p:nvSpPr>
          <p:spPr>
            <a:xfrm>
              <a:off x="4359722" y="4660817"/>
              <a:ext cx="2589717" cy="46166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With 10 replicates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949439" y="4001137"/>
              <a:ext cx="1778925" cy="6718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0"/>
            </p:cNvCxnSpPr>
            <p:nvPr/>
          </p:nvCxnSpPr>
          <p:spPr>
            <a:xfrm flipH="1" flipV="1">
              <a:off x="4596938" y="4001135"/>
              <a:ext cx="1057643" cy="6596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58" t="20658" r="11493" b="32772"/>
          <a:stretch/>
        </p:blipFill>
        <p:spPr>
          <a:xfrm>
            <a:off x="496592" y="447096"/>
            <a:ext cx="11224407" cy="388427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694705" y="1435676"/>
            <a:ext cx="4904811" cy="1340387"/>
            <a:chOff x="3694705" y="1435676"/>
            <a:chExt cx="4904811" cy="1340387"/>
          </a:xfrm>
        </p:grpSpPr>
        <p:sp>
          <p:nvSpPr>
            <p:cNvPr id="6" name="TextBox 5"/>
            <p:cNvSpPr txBox="1"/>
            <p:nvPr/>
          </p:nvSpPr>
          <p:spPr>
            <a:xfrm>
              <a:off x="3694705" y="2314398"/>
              <a:ext cx="2589717" cy="461665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With 20 replicates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355869" y="1454727"/>
              <a:ext cx="515389" cy="85967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0"/>
            </p:cNvCxnSpPr>
            <p:nvPr/>
          </p:nvCxnSpPr>
          <p:spPr>
            <a:xfrm flipV="1">
              <a:off x="4989564" y="1435676"/>
              <a:ext cx="3609952" cy="87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301695" y="4064924"/>
            <a:ext cx="3754231" cy="1853598"/>
            <a:chOff x="7301695" y="4064924"/>
            <a:chExt cx="3754231" cy="1853598"/>
          </a:xfrm>
        </p:grpSpPr>
        <p:sp>
          <p:nvSpPr>
            <p:cNvPr id="19" name="TextBox 18"/>
            <p:cNvSpPr txBox="1"/>
            <p:nvPr/>
          </p:nvSpPr>
          <p:spPr>
            <a:xfrm>
              <a:off x="7301695" y="5087525"/>
              <a:ext cx="3754231" cy="830997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In this example, we can find almost 100% difference between two treatments with 20 replicates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0"/>
            </p:cNvCxnSpPr>
            <p:nvPr/>
          </p:nvCxnSpPr>
          <p:spPr>
            <a:xfrm flipV="1">
              <a:off x="9178811" y="4064924"/>
              <a:ext cx="1170534" cy="10226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82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401649" y="405438"/>
            <a:ext cx="4836577" cy="63408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Important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94" y="1486265"/>
            <a:ext cx="10006642" cy="3693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baseline="30000" dirty="0">
                <a:latin typeface="Arial Narrow" panose="020B0606020202030204" pitchFamily="34" charset="0"/>
              </a:rPr>
              <a:t>❶ </a:t>
            </a:r>
            <a:r>
              <a:rPr lang="en-US" b="1" dirty="0">
                <a:latin typeface="Arial Narrow" panose="020B0606020202030204" pitchFamily="34" charset="0"/>
              </a:rPr>
              <a:t>With ESP students can see how changing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429933"/>
            <a:ext cx="966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Means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Standard Deviation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Number of Replicates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800" y="3927599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Influence Experimental outcomes and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40439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" y="1063394"/>
            <a:ext cx="1179576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experimental power for planning purposes: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2704840"/>
            <a:ext cx="11795759" cy="40284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it's very nature is a risky business;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are planned because we don't know what the results will be!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planning, we hope that the means and variances of control and treated groups will be similar to previous experiments;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always the possibility that any imposed treatments will affect individuals differently, changing the variation between treatment groups.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690851" y="119721"/>
            <a:ext cx="3582303" cy="73585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Introduction</a:t>
            </a:r>
            <a:endParaRPr lang="ko-KR" alt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6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772450"/>
            <a:ext cx="1179576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errors often occur even before field trials: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355708"/>
            <a:ext cx="11795760" cy="40284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main mistakes made may be related to the number of repetitions that we will be used;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assist in the proper choice of the minimum number of replicates per treatment in a given assay: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 spreadsheet has been developed	;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this spreadsheet is a tool to assist in choosing the ideal number of replicates;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results will not always  be satisfactory because of variation between experiments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04995" y="-41118"/>
            <a:ext cx="3518270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Introduction</a:t>
            </a:r>
            <a:endParaRPr lang="ko-KR" alt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8" y="240436"/>
            <a:ext cx="1173757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to use this spreadsheet: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7" y="2098013"/>
            <a:ext cx="11737570" cy="40284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carry out a literature review regarding the purpose of the work being proposed;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following points of each parameter that will be measured: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Mean and Standard deviation of the Treatment Control (TC)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Difference expected between the means of the CT and the Group to be studied.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96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8349" y="2693324"/>
            <a:ext cx="9509760" cy="23608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weight at 42 days of age: 2950 grams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deviation: ± 115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mean difference: 5%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949" y="423316"/>
            <a:ext cx="11338560" cy="1604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 the Mean and Standard Deviation for Broiler Growth Experiment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7318" y="1895025"/>
            <a:ext cx="353291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treatment as: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966" y="1180162"/>
            <a:ext cx="21400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Reference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2965" y="2527147"/>
            <a:ext cx="21400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Standard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3406796"/>
            <a:ext cx="11263745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emphasize that the conditions in the experiments predicted from are similar to the conditions in the facilities to be used;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After  simulating some experiments, we will perform some tests.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33897" y="162396"/>
            <a:ext cx="5237019" cy="7440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UNDERSTOOD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9896" y="1853654"/>
            <a:ext cx="66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204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337" t="19751" r="12286" b="5591"/>
          <a:stretch/>
        </p:blipFill>
        <p:spPr>
          <a:xfrm>
            <a:off x="2126115" y="0"/>
            <a:ext cx="8815730" cy="4946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93517" y="3549537"/>
            <a:ext cx="2356792" cy="1263532"/>
            <a:chOff x="93517" y="3549537"/>
            <a:chExt cx="2356792" cy="1263532"/>
          </a:xfrm>
        </p:grpSpPr>
        <p:sp>
          <p:nvSpPr>
            <p:cNvPr id="4" name="TextBox 3"/>
            <p:cNvSpPr txBox="1"/>
            <p:nvPr/>
          </p:nvSpPr>
          <p:spPr>
            <a:xfrm>
              <a:off x="93517" y="3549537"/>
              <a:ext cx="165423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Home page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097280" y="3914308"/>
              <a:ext cx="1353029" cy="898761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17" y="4972351"/>
            <a:ext cx="2847246" cy="1383707"/>
            <a:chOff x="93517" y="4972351"/>
            <a:chExt cx="2847246" cy="1383707"/>
          </a:xfrm>
        </p:grpSpPr>
        <p:sp>
          <p:nvSpPr>
            <p:cNvPr id="7" name="TextBox 6"/>
            <p:cNvSpPr txBox="1"/>
            <p:nvPr/>
          </p:nvSpPr>
          <p:spPr>
            <a:xfrm>
              <a:off x="93517" y="5894393"/>
              <a:ext cx="2468881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Introduction the 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S P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959855" y="4972351"/>
              <a:ext cx="980908" cy="916682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723477" y="4958003"/>
            <a:ext cx="1654233" cy="1589289"/>
            <a:chOff x="2723477" y="4958003"/>
            <a:chExt cx="1654233" cy="1589289"/>
          </a:xfrm>
        </p:grpSpPr>
        <p:sp>
          <p:nvSpPr>
            <p:cNvPr id="8" name="TextBox 7"/>
            <p:cNvSpPr txBox="1"/>
            <p:nvPr/>
          </p:nvSpPr>
          <p:spPr>
            <a:xfrm>
              <a:off x="2723477" y="5900961"/>
              <a:ext cx="1654233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Instructions to User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283527" y="4958003"/>
              <a:ext cx="468785" cy="931028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471840" y="4972351"/>
            <a:ext cx="2119744" cy="1533469"/>
            <a:chOff x="4471840" y="4972351"/>
            <a:chExt cx="2119744" cy="1533469"/>
          </a:xfrm>
        </p:grpSpPr>
        <p:sp>
          <p:nvSpPr>
            <p:cNvPr id="9" name="TextBox 8"/>
            <p:cNvSpPr txBox="1"/>
            <p:nvPr/>
          </p:nvSpPr>
          <p:spPr>
            <a:xfrm>
              <a:off x="4471840" y="5305491"/>
              <a:ext cx="2119744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Simulations: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6 replicates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10 replicates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20 replicates</a:t>
              </a:r>
            </a:p>
          </p:txBody>
        </p:sp>
        <p:sp>
          <p:nvSpPr>
            <p:cNvPr id="28" name="Left Brace 27"/>
            <p:cNvSpPr/>
            <p:nvPr/>
          </p:nvSpPr>
          <p:spPr>
            <a:xfrm rot="16200000">
              <a:off x="5408433" y="4077322"/>
              <a:ext cx="238654" cy="2028711"/>
            </a:xfrm>
            <a:prstGeom prst="leftBrace">
              <a:avLst>
                <a:gd name="adj1" fmla="val 8333"/>
                <a:gd name="adj2" fmla="val 49590"/>
              </a:avLst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9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805" t="20942" r="747" b="5711"/>
          <a:stretch/>
        </p:blipFill>
        <p:spPr>
          <a:xfrm>
            <a:off x="394637" y="288758"/>
            <a:ext cx="11579192" cy="56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724" t="19781" r="17401" b="5483"/>
          <a:stretch/>
        </p:blipFill>
        <p:spPr>
          <a:xfrm>
            <a:off x="1299410" y="0"/>
            <a:ext cx="9817770" cy="5156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5727" y="5630779"/>
            <a:ext cx="53516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Instructions for the User: For example the data</a:t>
            </a:r>
          </a:p>
        </p:txBody>
      </p:sp>
    </p:spTree>
    <p:extLst>
      <p:ext uri="{BB962C8B-B14F-4D97-AF65-F5344CB8AC3E}">
        <p14:creationId xmlns:p14="http://schemas.microsoft.com/office/powerpoint/2010/main" val="101361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619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Arial Narrow</vt:lpstr>
      <vt:lpstr>Calibri</vt:lpstr>
      <vt:lpstr>Calibri Light</vt:lpstr>
      <vt:lpstr>Helvetica</vt:lpstr>
      <vt:lpstr>Office Theme</vt:lpstr>
      <vt:lpstr>PowerPoint Presentation</vt:lpstr>
      <vt:lpstr>Determining experimental power for planning purposes:</vt:lpstr>
      <vt:lpstr>Experimental errors often occur even before field trials:</vt:lpstr>
      <vt:lpstr>In order to use this spreadsheet: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</dc:creator>
  <cp:lastModifiedBy>Hailey Cameron</cp:lastModifiedBy>
  <cp:revision>207</cp:revision>
  <dcterms:created xsi:type="dcterms:W3CDTF">2017-04-14T15:06:37Z</dcterms:created>
  <dcterms:modified xsi:type="dcterms:W3CDTF">2022-09-08T04:27:41Z</dcterms:modified>
</cp:coreProperties>
</file>