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11" r:id="rId2"/>
    <p:sldId id="520" r:id="rId3"/>
    <p:sldId id="440" r:id="rId4"/>
    <p:sldId id="512" r:id="rId5"/>
    <p:sldId id="514" r:id="rId6"/>
    <p:sldId id="513" r:id="rId7"/>
    <p:sldId id="515" r:id="rId8"/>
    <p:sldId id="517" r:id="rId9"/>
    <p:sldId id="51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7"/>
    <p:restoredTop sz="96935"/>
  </p:normalViewPr>
  <p:slideViewPr>
    <p:cSldViewPr>
      <p:cViewPr varScale="1">
        <p:scale>
          <a:sx n="111" d="100"/>
          <a:sy n="111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B0E2A8-49DF-A469-B00A-D629A0D331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51CC0-A397-4AA0-0FAA-AEC3F7488C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62602C17-02CF-544B-A4FE-DD58D15C1265}" type="datetime1">
              <a:rPr lang="en-US" altLang="en-US"/>
              <a:pPr/>
              <a:t>10/19/2022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5F08CC-84AA-B7F8-0B3E-2751F42A43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0E18E9-DBB2-2120-83F0-B41583A30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1D1CC-776D-B3B8-5AB3-BD7A0FF4E8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7354D-3874-DA07-A118-B9C705AAF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D35A4A03-1B05-D043-AD0A-CE1EDC5181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4D5538-D8B9-0A6B-6D4F-94D4F7475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0AEC4C-73E0-4240-8965-736F26E39693}" type="slidenum">
              <a:rPr lang="en-US" altLang="en-US" sz="1200">
                <a:latin typeface="Calibri" panose="020F0502020204030204" pitchFamily="34" charset="0"/>
              </a:rPr>
              <a:pPr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02D0B0C-8395-5AD8-3D08-19A7E475E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7F45E7F-6347-04BD-4D20-3C9DB27CA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3FA0B1CE-50E0-8257-BE29-ABB79DF1C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03608F-468C-624C-BC04-089047A75CD2}" type="slidenum">
              <a:rPr lang="en-US" altLang="en-US" sz="1200">
                <a:latin typeface="Calibri" panose="020F0502020204030204" pitchFamily="34" charset="0"/>
              </a:rPr>
              <a:pPr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30AF0EA-54B8-A0EC-FC62-A7912DA96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A8EDBFC-0D71-3753-300A-26D1EB430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 think this is the great challenge for the young nutritionists today, to come up with a practical replacement for the least-cost feed formulation model that has been very good for poultry nutritionists, at least up until now.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4A03-1B05-D043-AD0A-CE1EDC51818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85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B0F5D-BE61-048C-91FB-8D876E7A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41519-3855-E94D-98B7-47B5354D366D}" type="datetime1">
              <a:rPr lang="en-US" altLang="en-US"/>
              <a:pPr/>
              <a:t>10/19/2022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ACD0F-1C54-88D3-39EA-CE7B7023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C6557-0C4C-4B1D-FCBC-736D0310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0043B-8CF6-D146-8955-BEC7DC910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36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A1475-16B7-25C8-D66C-119DCB44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F9488-0F30-084C-A0FA-ADBE9E96B802}" type="datetime1">
              <a:rPr lang="en-US" altLang="en-US"/>
              <a:pPr/>
              <a:t>10/19/2022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042FE-1599-13E7-8030-4160CE97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53FE8-9188-FA8F-D7BB-ABB9992E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D208F-C581-A646-AA1E-709AB5BF2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43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9F68B-69EF-A1C9-9975-85D76025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95450-A123-4B4C-9C20-6BA8C3CF3C03}" type="datetime1">
              <a:rPr lang="en-US" altLang="en-US"/>
              <a:pPr/>
              <a:t>10/19/2022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1C015-71B1-2211-EE52-CBD750B3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520A-5BBE-E04E-C0CD-39AA5FB9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F77A8-335A-6945-9A88-882E3C541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1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664B-8A50-AE2F-C0FF-66E4992D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1E79C-E973-5B4A-998B-0A22CF6C432F}" type="datetime1">
              <a:rPr lang="en-US" altLang="en-US"/>
              <a:pPr/>
              <a:t>10/19/2022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5A20B-1C63-FC3A-A760-387836C4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94F14-C52B-C7FF-95C5-8DB49C36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F55DD-104E-C54C-B61B-7CE924C4A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12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9A3CA-D4E0-24BE-3885-4730A816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01190-5761-4345-8234-96E9DBCF9EC5}" type="datetime1">
              <a:rPr lang="en-US" altLang="en-US"/>
              <a:pPr/>
              <a:t>10/19/2022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0D8F7-2D8A-5B90-FB2D-2646A4A9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F4A45-0AA8-5288-DA58-A24788DB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C63D7-3E24-8F48-B9E1-B51ED300D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45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817AEA-D3B9-6022-43BD-B674AFA8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4D7A5F-7575-3B45-A797-87DE0396DB1B}" type="datetime1">
              <a:rPr lang="en-US" altLang="en-US"/>
              <a:pPr/>
              <a:t>10/19/2022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FBC2EB-2101-695D-EF41-88C1FD8E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9FCCD1-E991-1800-D35A-DE812F81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23AB3-6C69-594C-AC93-79889F73F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07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18DCD03-3FF1-1E81-921F-0795E2A0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685D-5E03-6C4F-95E1-E946687DDC0F}" type="datetime1">
              <a:rPr lang="en-US" altLang="en-US"/>
              <a:pPr/>
              <a:t>10/19/2022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353CC1-02D9-60FE-A165-B3F93C3E8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7A3C91-B7E7-6BB1-27E6-887DA30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7A91F-E4AF-F047-A6D1-DBFBD2388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69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B3AFD34-D6EF-25DA-D991-50A7BB99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1C261-32A1-1F43-B8FB-C217D2807E60}" type="datetime1">
              <a:rPr lang="en-US" altLang="en-US"/>
              <a:pPr/>
              <a:t>10/19/2022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A7DBA1-478C-04A8-47C1-B5071EBC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943BCA-5D17-1149-0942-64B91C13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E8A6E-1DAE-CB47-B784-6A0DBF6CC9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6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FEA241-E275-488F-1ECA-1138773AD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AE7BCD-65C7-5B49-ACB6-32F1C58C8D8A}" type="datetime1">
              <a:rPr lang="en-US" altLang="en-US"/>
              <a:pPr/>
              <a:t>10/19/2022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2D404B-3133-ABE5-30A6-9099C37D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51928B-E7D4-5B08-577E-99FDEE02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23A56-D640-564C-9FEA-1C6F9950A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73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B0D9B9-B59C-459C-720D-85334D8F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57DE8-BA27-2541-B26F-304DAD0ADB7B}" type="datetime1">
              <a:rPr lang="en-US" altLang="en-US"/>
              <a:pPr/>
              <a:t>10/19/2022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68EC45-3394-CEB3-5993-7A40D1DB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9757D-DD20-C89F-65B0-05677E04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7D9F8-7E16-6B4E-A535-8FED0F6A0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65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4F6308-E681-BA97-FE13-DE615B6C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79CAD-A6D3-5D40-B975-2C958FF261DE}" type="datetime1">
              <a:rPr lang="en-US" altLang="en-US"/>
              <a:pPr/>
              <a:t>10/19/2022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FAEF27-82A3-279A-6E12-AD60FAC6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695E2F-C8B4-E7E9-AC3F-3F1E3E4B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E844A-CD23-704E-ADB4-9A31BCE5F5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43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DFDFD1-2B5E-A6E8-D7FF-CB990CBCBC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EA5D90D-64EB-4CEE-6206-BF41E8234B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3AE78-FAD9-D557-0F2E-E66CB9013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0F2DEA94-3FCE-6D4D-B43F-79CD0073C4F1}" type="datetime1">
              <a:rPr lang="en-US" altLang="en-US"/>
              <a:pPr/>
              <a:t>10/19/2022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34DC1-D723-A5E9-4549-B3D35BC12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AB547-83AA-020D-097B-B758A8784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EE0DF2EE-DFC0-4B4F-AD08-771F5CE558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26" descr="chkread">
            <a:extLst>
              <a:ext uri="{FF2B5EF4-FFF2-40B4-BE49-F238E27FC236}">
                <a16:creationId xmlns:a16="http://schemas.microsoft.com/office/drawing/2014/main" id="{5B638CE7-5C88-B470-2888-33D3C0738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676400"/>
            <a:ext cx="59610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 Box 1027">
            <a:extLst>
              <a:ext uri="{FF2B5EF4-FFF2-40B4-BE49-F238E27FC236}">
                <a16:creationId xmlns:a16="http://schemas.microsoft.com/office/drawing/2014/main" id="{DC036D6A-E346-0544-ED68-D2CF9C998831}"/>
              </a:ext>
            </a:extLst>
          </p:cNvPr>
          <p:cNvSpPr txBox="1">
            <a:spLocks noChangeArrowheads="1"/>
          </p:cNvSpPr>
          <p:nvPr/>
        </p:nvSpPr>
        <p:spPr bwMode="auto">
          <a:xfrm rot="-647973">
            <a:off x="4741863" y="4114800"/>
            <a:ext cx="1023937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latin typeface="Arial" charset="0"/>
                <a:ea typeface="ＭＳ Ｐゴシック" charset="0"/>
                <a:cs typeface="Arial" charset="0"/>
              </a:rPr>
              <a:t>FEED</a:t>
            </a:r>
            <a:endParaRPr lang="en-US" sz="2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387" name="Rectangle 1028">
            <a:extLst>
              <a:ext uri="{FF2B5EF4-FFF2-40B4-BE49-F238E27FC236}">
                <a16:creationId xmlns:a16="http://schemas.microsoft.com/office/drawing/2014/main" id="{3D73B4E4-F4FF-1642-61F6-56C09D9035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5600" y="5181600"/>
            <a:ext cx="5749925" cy="1295400"/>
          </a:xfrm>
        </p:spPr>
        <p:txBody>
          <a:bodyPr/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Comic Sans MS" panose="030F0902030302020204" pitchFamily="66" charset="0"/>
              </a:rPr>
              <a:t>Gene M. Pesti</a:t>
            </a:r>
          </a:p>
          <a:p>
            <a:r>
              <a:rPr lang="en-US" altLang="en-US" sz="2400" b="1" i="1" dirty="0">
                <a:solidFill>
                  <a:srgbClr val="FF0000"/>
                </a:solidFill>
                <a:latin typeface="Comic Sans MS" panose="030F0902030302020204" pitchFamily="66" charset="0"/>
              </a:rPr>
              <a:t>Poultry Hub Australia</a:t>
            </a:r>
          </a:p>
          <a:p>
            <a:r>
              <a:rPr lang="en-US" altLang="en-US" sz="2400" b="1" i="1" dirty="0">
                <a:solidFill>
                  <a:srgbClr val="FF0000"/>
                </a:solidFill>
                <a:latin typeface="Comic Sans MS" panose="030F0902030302020204" pitchFamily="66" charset="0"/>
              </a:rPr>
              <a:t>The University of New England</a:t>
            </a:r>
            <a:endParaRPr lang="en-US" altLang="en-US" i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6388" name="Rectangle 1029">
            <a:extLst>
              <a:ext uri="{FF2B5EF4-FFF2-40B4-BE49-F238E27FC236}">
                <a16:creationId xmlns:a16="http://schemas.microsoft.com/office/drawing/2014/main" id="{629FE8AB-0642-445F-537E-305600B6D9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sz="3200" b="1" dirty="0">
                <a:latin typeface="Comic Sans MS" panose="030F0902030302020204" pitchFamily="66" charset="0"/>
              </a:rPr>
              <a:t>Feed Need Workbook</a:t>
            </a:r>
            <a:endParaRPr lang="en-US" altLang="en-US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B9514-ADC3-2A83-79BE-CB98E79A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4970-235A-DE91-2107-60ED929BB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3294"/>
            <a:ext cx="8229600" cy="4525963"/>
          </a:xfrm>
        </p:spPr>
        <p:txBody>
          <a:bodyPr/>
          <a:lstStyle/>
          <a:p>
            <a:r>
              <a:rPr lang="en-US" sz="3200" b="0" i="0" u="none" strike="noStrike" dirty="0">
                <a:effectLst/>
                <a:latin typeface="Comic Sans MS" panose="030F0902030302020204" pitchFamily="66" charset="0"/>
              </a:rPr>
              <a:t>This workbook is based on breeder management guide feed consumption for birds kept at normal or average temperatures.</a:t>
            </a:r>
          </a:p>
          <a:p>
            <a:pPr lvl="1"/>
            <a:r>
              <a:rPr lang="en-US" b="0" i="0" u="none" strike="noStrike" dirty="0">
                <a:effectLst/>
                <a:latin typeface="Comic Sans MS" panose="030F0902030302020204" pitchFamily="66" charset="0"/>
              </a:rPr>
              <a:t>If your birds are cooler than the reference, they will tend to eat more and grow faster.</a:t>
            </a:r>
          </a:p>
          <a:p>
            <a:pPr lvl="1"/>
            <a:r>
              <a:rPr lang="en-US" b="0" i="0" u="none" strike="noStrike" dirty="0">
                <a:effectLst/>
                <a:latin typeface="Comic Sans MS" panose="030F0902030302020204" pitchFamily="66" charset="0"/>
              </a:rPr>
              <a:t>If your birds are warmer than the reference, they will tend to eat less and be more efficient.</a:t>
            </a:r>
          </a:p>
          <a:p>
            <a:endParaRPr lang="en-US" sz="3200" b="0" i="0" u="none" strike="noStrike" dirty="0">
              <a:effectLst/>
              <a:latin typeface="Comic Sans MS" panose="030F09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7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8CAE2-3A40-CFFB-C5B5-8EC43B9B9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637288"/>
            <a:ext cx="3200400" cy="2068312"/>
          </a:xfrm>
          <a:prstGeom prst="rect">
            <a:avLst/>
          </a:prstGeom>
        </p:spPr>
      </p:pic>
      <p:sp>
        <p:nvSpPr>
          <p:cNvPr id="20481" name="Rectangle 2">
            <a:extLst>
              <a:ext uri="{FF2B5EF4-FFF2-40B4-BE49-F238E27FC236}">
                <a16:creationId xmlns:a16="http://schemas.microsoft.com/office/drawing/2014/main" id="{ABD95B7D-B145-E80A-0230-308D503A3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212263" cy="1143000"/>
          </a:xfrm>
        </p:spPr>
        <p:txBody>
          <a:bodyPr/>
          <a:lstStyle/>
          <a:p>
            <a:r>
              <a:rPr lang="en-US" altLang="en-US" sz="3200" dirty="0">
                <a:latin typeface="Comic Sans MS" panose="030F0902030302020204" pitchFamily="66" charset="0"/>
              </a:rPr>
              <a:t>FEED NEEDS</a:t>
            </a:r>
            <a:endParaRPr lang="en-US" altLang="en-US" dirty="0">
              <a:latin typeface="Comic Sans MS" panose="030F0902030302020204" pitchFamily="66" charset="0"/>
            </a:endParaRPr>
          </a:p>
        </p:txBody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DFD9D516-633F-F463-FFE3-6CC10FA3C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altLang="en-US" sz="2800" dirty="0">
                <a:latin typeface="Comic Sans MS" panose="030F0902030302020204" pitchFamily="66" charset="0"/>
              </a:rPr>
              <a:t>THIS WORKBOOK TAKES STANDARD OR REFERENCE FEED CONSUMPTION DATA AND USES IT TO PREDICT CONSUMPTION DURING A SPECIFIED INTERVAL</a:t>
            </a:r>
          </a:p>
          <a:p>
            <a:r>
              <a:rPr lang="en-US" altLang="en-US" sz="2800" dirty="0">
                <a:solidFill>
                  <a:schemeClr val="hlink"/>
                </a:solidFill>
                <a:latin typeface="Comic Sans MS" panose="030F0902030302020204" pitchFamily="66" charset="0"/>
              </a:rPr>
              <a:t>BREEDING COMPANIES ARE GOOD SOURCES OF DATA, BUT RESULTS FROM YOUR OWN FARM ARE PROBABLY THE BEST TO USE</a:t>
            </a:r>
            <a:r>
              <a:rPr lang="en-US" altLang="en-US" dirty="0">
                <a:solidFill>
                  <a:schemeClr val="hlink"/>
                </a:solidFill>
                <a:latin typeface="Comic Sans MS" panose="030F0902030302020204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962E793-F3B2-7679-DF8B-310EFA256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3179790"/>
            <a:ext cx="6248400" cy="602880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70D432-FE7A-F6A9-24EF-C9ECE3214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6871408" cy="2803315"/>
          </a:xfrm>
          <a:ln w="285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4005D3-D111-6481-245A-5E05D496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" y="1952703"/>
            <a:ext cx="2819400" cy="2011362"/>
          </a:xfrm>
          <a:solidFill>
            <a:schemeClr val="tx1"/>
          </a:solidFill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TRANSFER CONSUMPTION DATA TO THE INPUT OUTPUT SPREADSHEET 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CADF712-03B1-57AE-1195-715C0D0F3018}"/>
              </a:ext>
            </a:extLst>
          </p:cNvPr>
          <p:cNvSpPr/>
          <p:nvPr/>
        </p:nvSpPr>
        <p:spPr>
          <a:xfrm rot="8960624" flipV="1">
            <a:off x="4253337" y="3161411"/>
            <a:ext cx="3277451" cy="1880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49322E0-704F-F26A-11E4-ADA131061A21}"/>
              </a:ext>
            </a:extLst>
          </p:cNvPr>
          <p:cNvSpPr/>
          <p:nvPr/>
        </p:nvSpPr>
        <p:spPr>
          <a:xfrm rot="4462766">
            <a:off x="2644489" y="3228162"/>
            <a:ext cx="1462509" cy="3346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3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B187BA4-392B-2443-CE14-D1A11E34B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20507"/>
            <a:ext cx="6858000" cy="661698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FE856-7AE9-90B8-8825-305B7EEE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2590800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THE BEST-FIT EQUATION COEFFICIENTS IN THE GRAPH SHOULD UPDATE.  IF THEY DON’T,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DELETE THE COEFFICIENTS IN THE GRAPH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RIGHT CLICK ON THE LINE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CHOOSE “FORMAT TRENDLINE”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CHECK THE BOX FOR “DISPLAY EQUATION ON CHART”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THE EQUATION SHOULD APPEAR</a:t>
            </a:r>
          </a:p>
          <a:p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B30256B-B05C-A679-9260-F53020D1E4B7}"/>
              </a:ext>
            </a:extLst>
          </p:cNvPr>
          <p:cNvSpPr/>
          <p:nvPr/>
        </p:nvSpPr>
        <p:spPr>
          <a:xfrm rot="19717896">
            <a:off x="2081723" y="4570944"/>
            <a:ext cx="1524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2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68325D-5255-4CF5-17D6-724A8037F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41" y="75678"/>
            <a:ext cx="7029359" cy="6782322"/>
          </a:xfrm>
          <a:ln w="285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7040F2-7002-05BE-4D8B-1DCBE769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71600"/>
            <a:ext cx="3352800" cy="1524000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TRANSFER THE COEFFICIENTS FROM THE GRAPH TO CELLS O26 - 029  </a:t>
            </a:r>
          </a:p>
        </p:txBody>
      </p:sp>
      <p:sp>
        <p:nvSpPr>
          <p:cNvPr id="7" name="Curved Right Arrow 6">
            <a:extLst>
              <a:ext uri="{FF2B5EF4-FFF2-40B4-BE49-F238E27FC236}">
                <a16:creationId xmlns:a16="http://schemas.microsoft.com/office/drawing/2014/main" id="{CA6C7B75-1E45-2F59-97EF-BA0E6DBF1408}"/>
              </a:ext>
            </a:extLst>
          </p:cNvPr>
          <p:cNvSpPr/>
          <p:nvPr/>
        </p:nvSpPr>
        <p:spPr>
          <a:xfrm rot="16583787">
            <a:off x="5445179" y="3148331"/>
            <a:ext cx="2257381" cy="4695884"/>
          </a:xfrm>
          <a:prstGeom prst="curvedRightArrow">
            <a:avLst>
              <a:gd name="adj1" fmla="val 13677"/>
              <a:gd name="adj2" fmla="val 46614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2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B187BA4-392B-2443-CE14-D1A11E34B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4730"/>
            <a:ext cx="7061434" cy="681327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EB30256B-B05C-A679-9260-F53020D1E4B7}"/>
              </a:ext>
            </a:extLst>
          </p:cNvPr>
          <p:cNvSpPr/>
          <p:nvPr/>
        </p:nvSpPr>
        <p:spPr>
          <a:xfrm rot="9124311">
            <a:off x="6200605" y="2248581"/>
            <a:ext cx="1524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00552E5-DA2A-4390-3EC2-91BFDEEE8AC3}"/>
              </a:ext>
            </a:extLst>
          </p:cNvPr>
          <p:cNvSpPr txBox="1">
            <a:spLocks/>
          </p:cNvSpPr>
          <p:nvPr/>
        </p:nvSpPr>
        <p:spPr bwMode="auto">
          <a:xfrm>
            <a:off x="3592573" y="3594304"/>
            <a:ext cx="5257800" cy="180285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NEXT JUST INPUT THE SPECIFICS FOR THE PLANNED FEEDING IN CELLS L7 – L11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AND THE EXPECTED CONSUMPTION WILL APPEAR IN CELLS N15 </a:t>
            </a:r>
            <a:r>
              <a:rPr lang="en-US" sz="2000" dirty="0">
                <a:latin typeface="Comic Sans MS" panose="030F0902030302020204" pitchFamily="66" charset="0"/>
              </a:rPr>
              <a:t>–N21</a:t>
            </a:r>
          </a:p>
          <a:p>
            <a:endParaRPr lang="en-US" sz="2000" dirty="0">
              <a:latin typeface="Comic Sans MS" panose="030F0902030302020204" pitchFamily="66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006ABE1-58EA-5348-26F0-F80D37CED211}"/>
              </a:ext>
            </a:extLst>
          </p:cNvPr>
          <p:cNvSpPr/>
          <p:nvPr/>
        </p:nvSpPr>
        <p:spPr>
          <a:xfrm rot="20189878">
            <a:off x="2725571" y="1610469"/>
            <a:ext cx="1524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7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B187BA4-392B-2443-CE14-D1A11E34B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13553" r="45514" b="-3907"/>
          <a:stretch/>
        </p:blipFill>
        <p:spPr bwMode="auto">
          <a:xfrm>
            <a:off x="207534" y="231853"/>
            <a:ext cx="3831682" cy="66637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FE856-7AE9-90B8-8825-305B7EEE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087" y="1436568"/>
            <a:ext cx="4572000" cy="3810000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THE CUBIC LINE IS A GOOD FIT FOR THE ENTIRE LIFE OF BROILERS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HOWEVER, THE ERROR MAY STILL BE HIGH DURING THE FIRST TWO WEEKS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THE ABSOLUTE AMOUNTS ARE NOT GREAT AND WON’T MATTER MUCH FOR A LONG </a:t>
            </a:r>
            <a:r>
              <a:rPr 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TERM STUDY. </a:t>
            </a:r>
            <a:endParaRPr lang="en-US" sz="2000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endParaRPr lang="en-US" sz="2000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endParaRPr lang="en-US" sz="2000" dirty="0">
              <a:latin typeface="Comic Sans MS" panose="030F0902030302020204" pitchFamily="66" charset="0"/>
            </a:endParaRPr>
          </a:p>
          <a:p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B30256B-B05C-A679-9260-F53020D1E4B7}"/>
              </a:ext>
            </a:extLst>
          </p:cNvPr>
          <p:cNvSpPr/>
          <p:nvPr/>
        </p:nvSpPr>
        <p:spPr>
          <a:xfrm rot="9800733">
            <a:off x="3545927" y="670795"/>
            <a:ext cx="1524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C183DEF5-8ECF-C957-609C-8D90932B7B7D}"/>
              </a:ext>
            </a:extLst>
          </p:cNvPr>
          <p:cNvSpPr/>
          <p:nvPr/>
        </p:nvSpPr>
        <p:spPr>
          <a:xfrm rot="18988972">
            <a:off x="1545682" y="4150878"/>
            <a:ext cx="1524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206816-F9AF-67B7-6949-E6A390339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96200" cy="6942007"/>
          </a:xfrm>
          <a:ln w="28575"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0093C4-133B-E564-D02F-7FE8C0BAF048}"/>
              </a:ext>
            </a:extLst>
          </p:cNvPr>
          <p:cNvSpPr txBox="1">
            <a:spLocks/>
          </p:cNvSpPr>
          <p:nvPr/>
        </p:nvSpPr>
        <p:spPr bwMode="auto">
          <a:xfrm>
            <a:off x="4359087" y="1436568"/>
            <a:ext cx="4572000" cy="2678232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YOU MAY INCREASE THE ACCURACY OF THE PREDICTION BY CHOOSING DATA FROM A SEGMENT OF THE GROWTH CURVE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THIS VERSION 3.0.22 IS SET UP FOR A MAXIMUM OF 13 POINTS</a:t>
            </a:r>
          </a:p>
          <a:p>
            <a:endParaRPr lang="en-US" sz="2000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endParaRPr lang="en-US" sz="2000" dirty="0">
              <a:latin typeface="Comic Sans MS" panose="030F0902030302020204" pitchFamily="66" charset="0"/>
            </a:endParaRPr>
          </a:p>
          <a:p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D26B44F-82CA-F7EE-56F4-4E4A3DDF0F91}"/>
              </a:ext>
            </a:extLst>
          </p:cNvPr>
          <p:cNvSpPr/>
          <p:nvPr/>
        </p:nvSpPr>
        <p:spPr>
          <a:xfrm rot="19695683">
            <a:off x="1612370" y="2997645"/>
            <a:ext cx="1524000" cy="1897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89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7991</TotalTime>
  <Words>320</Words>
  <Application>Microsoft Office PowerPoint</Application>
  <PresentationFormat>On-screen Show (4:3)</PresentationFormat>
  <Paragraphs>35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Comic Sans MS</vt:lpstr>
      <vt:lpstr>Office Theme</vt:lpstr>
      <vt:lpstr>Feed Need Workbook</vt:lpstr>
      <vt:lpstr>PowerPoint Presentation</vt:lpstr>
      <vt:lpstr>FEED NEEDS</vt:lpstr>
      <vt:lpstr>TRANSFER CONSUMPTION DATA TO THE INPUT OUTPUT SPREADSHEET </vt:lpstr>
      <vt:lpstr>PowerPoint Presentation</vt:lpstr>
      <vt:lpstr>TRANSFER THE COEFFICIENTS FROM THE GRAPH TO CELLS O26 - 029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Gene</dc:creator>
  <cp:lastModifiedBy>Hailey Cameron</cp:lastModifiedBy>
  <cp:revision>207</cp:revision>
  <dcterms:created xsi:type="dcterms:W3CDTF">2010-01-08T13:53:32Z</dcterms:created>
  <dcterms:modified xsi:type="dcterms:W3CDTF">2022-10-18T23:14:22Z</dcterms:modified>
</cp:coreProperties>
</file>