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79" r:id="rId3"/>
    <p:sldId id="280" r:id="rId4"/>
    <p:sldId id="298" r:id="rId5"/>
    <p:sldId id="269" r:id="rId6"/>
    <p:sldId id="270" r:id="rId7"/>
    <p:sldId id="271" r:id="rId8"/>
    <p:sldId id="272" r:id="rId9"/>
    <p:sldId id="282" r:id="rId10"/>
    <p:sldId id="283" r:id="rId11"/>
    <p:sldId id="284" r:id="rId12"/>
    <p:sldId id="285" r:id="rId13"/>
    <p:sldId id="286" r:id="rId14"/>
    <p:sldId id="287" r:id="rId15"/>
    <p:sldId id="288" r:id="rId16"/>
    <p:sldId id="289" r:id="rId17"/>
    <p:sldId id="290" r:id="rId18"/>
    <p:sldId id="296" r:id="rId19"/>
    <p:sldId id="294" r:id="rId20"/>
    <p:sldId id="295" r:id="rId21"/>
    <p:sldId id="293"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B836"/>
    <a:srgbClr val="FA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774" autoAdjust="0"/>
    <p:restoredTop sz="94208" autoAdjust="0"/>
  </p:normalViewPr>
  <p:slideViewPr>
    <p:cSldViewPr snapToGrid="0">
      <p:cViewPr varScale="1">
        <p:scale>
          <a:sx n="104" d="100"/>
          <a:sy n="104" d="100"/>
        </p:scale>
        <p:origin x="1206" y="108"/>
      </p:cViewPr>
      <p:guideLst/>
    </p:cSldViewPr>
  </p:slideViewPr>
  <p:outlineViewPr>
    <p:cViewPr>
      <p:scale>
        <a:sx n="33" d="100"/>
        <a:sy n="33" d="100"/>
      </p:scale>
      <p:origin x="0" y="-204"/>
    </p:cViewPr>
  </p:outlineViewPr>
  <p:notesTextViewPr>
    <p:cViewPr>
      <p:scale>
        <a:sx n="3" d="2"/>
        <a:sy n="3" d="2"/>
      </p:scale>
      <p:origin x="0" y="0"/>
    </p:cViewPr>
  </p:notesTextViewPr>
  <p:sorterViewPr>
    <p:cViewPr>
      <p:scale>
        <a:sx n="100" d="100"/>
        <a:sy n="100" d="100"/>
      </p:scale>
      <p:origin x="0" y="-662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localhost\\E:\Normal%20Distribuition\EPGP%202.0%20draft%20050117.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localhost\\E:\Normal%20Distribuition\EPGP%202.0%20draft%20050117.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050"/>
              <a:t>Log</a:t>
            </a:r>
            <a:r>
              <a:rPr lang="en-US" sz="1050" baseline="-25000"/>
              <a:t>10</a:t>
            </a:r>
            <a:r>
              <a:rPr lang="en-US" sz="1050"/>
              <a:t> Transformation and Inverse</a:t>
            </a:r>
            <a:r>
              <a:rPr lang="en-US" sz="1050" baseline="0"/>
              <a:t>  Transformation</a:t>
            </a:r>
            <a:endParaRPr lang="en-US" sz="105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Introduction!$G$16</c:f>
              <c:strCache>
                <c:ptCount val="1"/>
                <c:pt idx="0">
                  <c:v>0.000</c:v>
                </c:pt>
              </c:strCache>
            </c:strRef>
          </c:tx>
          <c:spPr>
            <a:ln w="1905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1"/>
            <c:trendlineLbl>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rendlineLbl>
          </c:trendline>
          <c:xVal>
            <c:numRef>
              <c:f>Introduction!$F$16:$F$22</c:f>
              <c:numCache>
                <c:formatCode>General</c:formatCode>
                <c:ptCount val="7"/>
                <c:pt idx="0">
                  <c:v>0</c:v>
                </c:pt>
                <c:pt idx="1">
                  <c:v>5</c:v>
                </c:pt>
                <c:pt idx="2">
                  <c:v>10</c:v>
                </c:pt>
                <c:pt idx="3">
                  <c:v>15</c:v>
                </c:pt>
                <c:pt idx="4">
                  <c:v>20</c:v>
                </c:pt>
                <c:pt idx="5">
                  <c:v>25</c:v>
                </c:pt>
                <c:pt idx="6">
                  <c:v>30</c:v>
                </c:pt>
              </c:numCache>
            </c:numRef>
          </c:xVal>
          <c:yVal>
            <c:numRef>
              <c:f>Introduction!$G$16:$G$22</c:f>
              <c:numCache>
                <c:formatCode>0.000</c:formatCode>
                <c:ptCount val="7"/>
                <c:pt idx="0">
                  <c:v>0</c:v>
                </c:pt>
                <c:pt idx="1">
                  <c:v>6.7616515815274401</c:v>
                </c:pt>
                <c:pt idx="2">
                  <c:v>13.980502484154581</c:v>
                </c:pt>
                <c:pt idx="3">
                  <c:v>21.687466933007261</c:v>
                </c:pt>
                <c:pt idx="4">
                  <c:v>29.91554946540364</c:v>
                </c:pt>
                <c:pt idx="5">
                  <c:v>38.699986270481133</c:v>
                </c:pt>
                <c:pt idx="6">
                  <c:v>48.078396085717422</c:v>
                </c:pt>
              </c:numCache>
            </c:numRef>
          </c:yVal>
          <c:smooth val="0"/>
          <c:extLst>
            <c:ext xmlns:c16="http://schemas.microsoft.com/office/drawing/2014/chart" uri="{C3380CC4-5D6E-409C-BE32-E72D297353CC}">
              <c16:uniqueId val="{00000000-47FD-44D7-8835-8C9FF4DAA7E9}"/>
            </c:ext>
          </c:extLst>
        </c:ser>
        <c:dLbls>
          <c:showLegendKey val="0"/>
          <c:showVal val="0"/>
          <c:showCatName val="0"/>
          <c:showSerName val="0"/>
          <c:showPercent val="0"/>
          <c:showBubbleSize val="0"/>
        </c:dLbls>
        <c:axId val="-2058435328"/>
        <c:axId val="-2058641008"/>
      </c:scatterChart>
      <c:valAx>
        <c:axId val="-205843532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Original Difference in Means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58641008"/>
        <c:crosses val="autoZero"/>
        <c:crossBetween val="midCat"/>
      </c:valAx>
      <c:valAx>
        <c:axId val="-2058641008"/>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900"/>
                  <a:t>Difference after Transformations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58435328"/>
        <c:crosses val="autoZero"/>
        <c:crossBetween val="midCat"/>
      </c:valAx>
      <c:spPr>
        <a:noFill/>
        <a:ln>
          <a:solidFill>
            <a:schemeClr val="accent6">
              <a:lumMod val="50000"/>
            </a:schemeClr>
          </a:solidFill>
        </a:ln>
        <a:effectLst/>
      </c:spPr>
    </c:plotArea>
    <c:plotVisOnly val="1"/>
    <c:dispBlanksAs val="gap"/>
    <c:showDLblsOverMax val="0"/>
  </c:chart>
  <c:spPr>
    <a:noFill/>
    <a:ln w="28575">
      <a:solidFill>
        <a:schemeClr val="accent6">
          <a:lumMod val="50000"/>
        </a:schemeClr>
      </a:solid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050"/>
              <a:t>Sin(X) Transformation and Inverse (arc sin (sine(X))</a:t>
            </a:r>
            <a:r>
              <a:rPr lang="en-US" sz="1050" baseline="0"/>
              <a:t>  Transformation</a:t>
            </a:r>
            <a:endParaRPr lang="en-US" sz="1050"/>
          </a:p>
        </c:rich>
      </c:tx>
      <c:layout>
        <c:manualLayout>
          <c:xMode val="edge"/>
          <c:yMode val="edge"/>
          <c:x val="0.18032655754458901"/>
          <c:y val="1.7301415174022301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55949622402936"/>
          <c:y val="0.18491813960767201"/>
          <c:w val="0.79354057307562298"/>
          <c:h val="0.75526134714311199"/>
        </c:manualLayout>
      </c:layout>
      <c:scatterChart>
        <c:scatterStyle val="lineMarker"/>
        <c:varyColors val="0"/>
        <c:ser>
          <c:idx val="0"/>
          <c:order val="0"/>
          <c:tx>
            <c:strRef>
              <c:f>Introduction!$G$31</c:f>
              <c:strCache>
                <c:ptCount val="1"/>
                <c:pt idx="0">
                  <c:v>0.000</c:v>
                </c:pt>
              </c:strCache>
            </c:strRef>
          </c:tx>
          <c:spPr>
            <a:ln w="2540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1"/>
            <c:trendlineLbl>
              <c:layout>
                <c:manualLayout>
                  <c:x val="7.68382356185109E-2"/>
                  <c:y val="0.26836969185024401"/>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rendlineLbl>
          </c:trendline>
          <c:xVal>
            <c:numRef>
              <c:f>Introduction!$F$31:$F$37</c:f>
              <c:numCache>
                <c:formatCode>General</c:formatCode>
                <c:ptCount val="7"/>
                <c:pt idx="0">
                  <c:v>0</c:v>
                </c:pt>
                <c:pt idx="1">
                  <c:v>5</c:v>
                </c:pt>
                <c:pt idx="2">
                  <c:v>10</c:v>
                </c:pt>
                <c:pt idx="3">
                  <c:v>15</c:v>
                </c:pt>
                <c:pt idx="4">
                  <c:v>20</c:v>
                </c:pt>
                <c:pt idx="5">
                  <c:v>25</c:v>
                </c:pt>
                <c:pt idx="6">
                  <c:v>30</c:v>
                </c:pt>
              </c:numCache>
            </c:numRef>
          </c:xVal>
          <c:yVal>
            <c:numRef>
              <c:f>Introduction!$G$31:$G$37</c:f>
              <c:numCache>
                <c:formatCode>0.000</c:formatCode>
                <c:ptCount val="7"/>
                <c:pt idx="0">
                  <c:v>0</c:v>
                </c:pt>
                <c:pt idx="1">
                  <c:v>5.2559195149958384</c:v>
                </c:pt>
                <c:pt idx="2">
                  <c:v>10.553218180564411</c:v>
                </c:pt>
                <c:pt idx="3">
                  <c:v>15.894932285934329</c:v>
                </c:pt>
                <c:pt idx="4">
                  <c:v>21.28429661696779</c:v>
                </c:pt>
                <c:pt idx="5">
                  <c:v>26.724768322470151</c:v>
                </c:pt>
                <c:pt idx="6">
                  <c:v>32.220054207467598</c:v>
                </c:pt>
              </c:numCache>
            </c:numRef>
          </c:yVal>
          <c:smooth val="0"/>
          <c:extLst>
            <c:ext xmlns:c16="http://schemas.microsoft.com/office/drawing/2014/chart" uri="{C3380CC4-5D6E-409C-BE32-E72D297353CC}">
              <c16:uniqueId val="{00000000-BAA0-4EB7-AFE0-4DC84F344D38}"/>
            </c:ext>
          </c:extLst>
        </c:ser>
        <c:dLbls>
          <c:showLegendKey val="0"/>
          <c:showVal val="0"/>
          <c:showCatName val="0"/>
          <c:showSerName val="0"/>
          <c:showPercent val="0"/>
          <c:showBubbleSize val="0"/>
        </c:dLbls>
        <c:axId val="-2058614128"/>
        <c:axId val="-2058610032"/>
      </c:scatterChart>
      <c:valAx>
        <c:axId val="-205861412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Original Difference in Means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58610032"/>
        <c:crosses val="autoZero"/>
        <c:crossBetween val="midCat"/>
      </c:valAx>
      <c:valAx>
        <c:axId val="-2058610032"/>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900"/>
                  <a:t>Difference after Transformations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58614128"/>
        <c:crosses val="autoZero"/>
        <c:crossBetween val="midCat"/>
      </c:valAx>
      <c:spPr>
        <a:noFill/>
        <a:ln>
          <a:noFill/>
        </a:ln>
        <a:effectLst/>
      </c:spPr>
    </c:plotArea>
    <c:plotVisOnly val="1"/>
    <c:dispBlanksAs val="gap"/>
    <c:showDLblsOverMax val="0"/>
  </c:chart>
  <c:spPr>
    <a:noFill/>
    <a:ln w="28575">
      <a:solidFill>
        <a:schemeClr val="accent6">
          <a:lumMod val="50000"/>
        </a:schemeClr>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D54A9B-74D2-4D3F-B46E-5343BEFA36AD}" type="datetimeFigureOut">
              <a:rPr lang="en-US" smtClean="0"/>
              <a:t>9/8/2022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75F3F3-A467-4538-BAAD-8F29F26A8478}" type="slidenum">
              <a:rPr lang="en-US" smtClean="0"/>
              <a:t>‹#›</a:t>
            </a:fld>
            <a:endParaRPr lang="en-US"/>
          </a:p>
        </p:txBody>
      </p:sp>
    </p:spTree>
    <p:extLst>
      <p:ext uri="{BB962C8B-B14F-4D97-AF65-F5344CB8AC3E}">
        <p14:creationId xmlns:p14="http://schemas.microsoft.com/office/powerpoint/2010/main" val="21773861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75F3F3-A467-4538-BAAD-8F29F26A8478}" type="slidenum">
              <a:rPr lang="en-US" smtClean="0"/>
              <a:t>17</a:t>
            </a:fld>
            <a:endParaRPr lang="en-US"/>
          </a:p>
        </p:txBody>
      </p:sp>
    </p:spTree>
    <p:extLst>
      <p:ext uri="{BB962C8B-B14F-4D97-AF65-F5344CB8AC3E}">
        <p14:creationId xmlns:p14="http://schemas.microsoft.com/office/powerpoint/2010/main" val="961556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75F3F3-A467-4538-BAAD-8F29F26A8478}" type="slidenum">
              <a:rPr lang="en-US" smtClean="0"/>
              <a:t>18</a:t>
            </a:fld>
            <a:endParaRPr lang="en-US"/>
          </a:p>
        </p:txBody>
      </p:sp>
    </p:spTree>
    <p:extLst>
      <p:ext uri="{BB962C8B-B14F-4D97-AF65-F5344CB8AC3E}">
        <p14:creationId xmlns:p14="http://schemas.microsoft.com/office/powerpoint/2010/main" val="6898620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2B69650-34DF-46D1-B54B-A3E0A2D001A2}" type="datetimeFigureOut">
              <a:rPr lang="en-US" smtClean="0"/>
              <a:t>9/8/2022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1C3C1B-A32B-449C-A1B9-0D91A638906E}" type="slidenum">
              <a:rPr lang="en-US" smtClean="0"/>
              <a:t>‹#›</a:t>
            </a:fld>
            <a:endParaRPr lang="en-US"/>
          </a:p>
        </p:txBody>
      </p:sp>
    </p:spTree>
    <p:extLst>
      <p:ext uri="{BB962C8B-B14F-4D97-AF65-F5344CB8AC3E}">
        <p14:creationId xmlns:p14="http://schemas.microsoft.com/office/powerpoint/2010/main" val="11843168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B69650-34DF-46D1-B54B-A3E0A2D001A2}" type="datetimeFigureOut">
              <a:rPr lang="en-US" smtClean="0"/>
              <a:t>9/8/2022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1C3C1B-A32B-449C-A1B9-0D91A638906E}" type="slidenum">
              <a:rPr lang="en-US" smtClean="0"/>
              <a:t>‹#›</a:t>
            </a:fld>
            <a:endParaRPr lang="en-US"/>
          </a:p>
        </p:txBody>
      </p:sp>
    </p:spTree>
    <p:extLst>
      <p:ext uri="{BB962C8B-B14F-4D97-AF65-F5344CB8AC3E}">
        <p14:creationId xmlns:p14="http://schemas.microsoft.com/office/powerpoint/2010/main" val="3205741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B69650-34DF-46D1-B54B-A3E0A2D001A2}" type="datetimeFigureOut">
              <a:rPr lang="en-US" smtClean="0"/>
              <a:t>9/8/2022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1C3C1B-A32B-449C-A1B9-0D91A638906E}" type="slidenum">
              <a:rPr lang="en-US" smtClean="0"/>
              <a:t>‹#›</a:t>
            </a:fld>
            <a:endParaRPr lang="en-US"/>
          </a:p>
        </p:txBody>
      </p:sp>
    </p:spTree>
    <p:extLst>
      <p:ext uri="{BB962C8B-B14F-4D97-AF65-F5344CB8AC3E}">
        <p14:creationId xmlns:p14="http://schemas.microsoft.com/office/powerpoint/2010/main" val="1897267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B69650-34DF-46D1-B54B-A3E0A2D001A2}" type="datetimeFigureOut">
              <a:rPr lang="en-US" smtClean="0"/>
              <a:t>9/8/2022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1C3C1B-A32B-449C-A1B9-0D91A638906E}" type="slidenum">
              <a:rPr lang="en-US" smtClean="0"/>
              <a:t>‹#›</a:t>
            </a:fld>
            <a:endParaRPr lang="en-US"/>
          </a:p>
        </p:txBody>
      </p:sp>
    </p:spTree>
    <p:extLst>
      <p:ext uri="{BB962C8B-B14F-4D97-AF65-F5344CB8AC3E}">
        <p14:creationId xmlns:p14="http://schemas.microsoft.com/office/powerpoint/2010/main" val="40718038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2B69650-34DF-46D1-B54B-A3E0A2D001A2}" type="datetimeFigureOut">
              <a:rPr lang="en-US" smtClean="0"/>
              <a:t>9/8/2022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1C3C1B-A32B-449C-A1B9-0D91A638906E}" type="slidenum">
              <a:rPr lang="en-US" smtClean="0"/>
              <a:t>‹#›</a:t>
            </a:fld>
            <a:endParaRPr lang="en-US"/>
          </a:p>
        </p:txBody>
      </p:sp>
    </p:spTree>
    <p:extLst>
      <p:ext uri="{BB962C8B-B14F-4D97-AF65-F5344CB8AC3E}">
        <p14:creationId xmlns:p14="http://schemas.microsoft.com/office/powerpoint/2010/main" val="21507007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2B69650-34DF-46D1-B54B-A3E0A2D001A2}" type="datetimeFigureOut">
              <a:rPr lang="en-US" smtClean="0"/>
              <a:t>9/8/2022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1C3C1B-A32B-449C-A1B9-0D91A638906E}" type="slidenum">
              <a:rPr lang="en-US" smtClean="0"/>
              <a:t>‹#›</a:t>
            </a:fld>
            <a:endParaRPr lang="en-US"/>
          </a:p>
        </p:txBody>
      </p:sp>
    </p:spTree>
    <p:extLst>
      <p:ext uri="{BB962C8B-B14F-4D97-AF65-F5344CB8AC3E}">
        <p14:creationId xmlns:p14="http://schemas.microsoft.com/office/powerpoint/2010/main" val="3364068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2B69650-34DF-46D1-B54B-A3E0A2D001A2}" type="datetimeFigureOut">
              <a:rPr lang="en-US" smtClean="0"/>
              <a:t>9/8/2022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1C3C1B-A32B-449C-A1B9-0D91A638906E}" type="slidenum">
              <a:rPr lang="en-US" smtClean="0"/>
              <a:t>‹#›</a:t>
            </a:fld>
            <a:endParaRPr lang="en-US"/>
          </a:p>
        </p:txBody>
      </p:sp>
    </p:spTree>
    <p:extLst>
      <p:ext uri="{BB962C8B-B14F-4D97-AF65-F5344CB8AC3E}">
        <p14:creationId xmlns:p14="http://schemas.microsoft.com/office/powerpoint/2010/main" val="1153799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2B69650-34DF-46D1-B54B-A3E0A2D001A2}" type="datetimeFigureOut">
              <a:rPr lang="en-US" smtClean="0"/>
              <a:t>9/8/2022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1C3C1B-A32B-449C-A1B9-0D91A638906E}" type="slidenum">
              <a:rPr lang="en-US" smtClean="0"/>
              <a:t>‹#›</a:t>
            </a:fld>
            <a:endParaRPr lang="en-US"/>
          </a:p>
        </p:txBody>
      </p:sp>
    </p:spTree>
    <p:extLst>
      <p:ext uri="{BB962C8B-B14F-4D97-AF65-F5344CB8AC3E}">
        <p14:creationId xmlns:p14="http://schemas.microsoft.com/office/powerpoint/2010/main" val="4070407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B69650-34DF-46D1-B54B-A3E0A2D001A2}" type="datetimeFigureOut">
              <a:rPr lang="en-US" smtClean="0"/>
              <a:t>9/8/2022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1C3C1B-A32B-449C-A1B9-0D91A638906E}" type="slidenum">
              <a:rPr lang="en-US" smtClean="0"/>
              <a:t>‹#›</a:t>
            </a:fld>
            <a:endParaRPr lang="en-US"/>
          </a:p>
        </p:txBody>
      </p:sp>
    </p:spTree>
    <p:extLst>
      <p:ext uri="{BB962C8B-B14F-4D97-AF65-F5344CB8AC3E}">
        <p14:creationId xmlns:p14="http://schemas.microsoft.com/office/powerpoint/2010/main" val="3354919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2B69650-34DF-46D1-B54B-A3E0A2D001A2}" type="datetimeFigureOut">
              <a:rPr lang="en-US" smtClean="0"/>
              <a:t>9/8/2022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1C3C1B-A32B-449C-A1B9-0D91A638906E}" type="slidenum">
              <a:rPr lang="en-US" smtClean="0"/>
              <a:t>‹#›</a:t>
            </a:fld>
            <a:endParaRPr lang="en-US"/>
          </a:p>
        </p:txBody>
      </p:sp>
    </p:spTree>
    <p:extLst>
      <p:ext uri="{BB962C8B-B14F-4D97-AF65-F5344CB8AC3E}">
        <p14:creationId xmlns:p14="http://schemas.microsoft.com/office/powerpoint/2010/main" val="1961422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2B69650-34DF-46D1-B54B-A3E0A2D001A2}" type="datetimeFigureOut">
              <a:rPr lang="en-US" smtClean="0"/>
              <a:t>9/8/2022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1C3C1B-A32B-449C-A1B9-0D91A638906E}" type="slidenum">
              <a:rPr lang="en-US" smtClean="0"/>
              <a:t>‹#›</a:t>
            </a:fld>
            <a:endParaRPr lang="en-US"/>
          </a:p>
        </p:txBody>
      </p:sp>
    </p:spTree>
    <p:extLst>
      <p:ext uri="{BB962C8B-B14F-4D97-AF65-F5344CB8AC3E}">
        <p14:creationId xmlns:p14="http://schemas.microsoft.com/office/powerpoint/2010/main" val="30157385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B69650-34DF-46D1-B54B-A3E0A2D001A2}" type="datetimeFigureOut">
              <a:rPr lang="en-US" smtClean="0"/>
              <a:t>9/8/2022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1C3C1B-A32B-449C-A1B9-0D91A638906E}" type="slidenum">
              <a:rPr lang="en-US" smtClean="0"/>
              <a:t>‹#›</a:t>
            </a:fld>
            <a:endParaRPr lang="en-US"/>
          </a:p>
        </p:txBody>
      </p:sp>
    </p:spTree>
    <p:extLst>
      <p:ext uri="{BB962C8B-B14F-4D97-AF65-F5344CB8AC3E}">
        <p14:creationId xmlns:p14="http://schemas.microsoft.com/office/powerpoint/2010/main" val="27507211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직사각형 6"/>
          <p:cNvSpPr/>
          <p:nvPr/>
        </p:nvSpPr>
        <p:spPr>
          <a:xfrm>
            <a:off x="2552558" y="992602"/>
            <a:ext cx="8629545" cy="1218753"/>
          </a:xfrm>
          <a:prstGeom prst="rect">
            <a:avLst/>
          </a:prstGeom>
          <a:noFill/>
        </p:spPr>
        <p:txBody>
          <a:bodyPr wrap="none" lIns="91440" tIns="45720" rIns="91440" bIns="4572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ko-KR" sz="4000" b="1" dirty="0">
                <a:ln w="10541" cmpd="sng">
                  <a:solidFill>
                    <a:schemeClr val="accent6">
                      <a:lumMod val="50000"/>
                    </a:schemeClr>
                  </a:solidFill>
                  <a:prstDash val="solid"/>
                </a:ln>
                <a:solidFill>
                  <a:schemeClr val="accent6">
                    <a:lumMod val="75000"/>
                  </a:schemeClr>
                </a:solidFill>
                <a:effectLst>
                  <a:outerShdw sx="1000" sy="1000" algn="tl">
                    <a:srgbClr val="000000"/>
                  </a:outerShdw>
                </a:effectLst>
                <a:latin typeface="Helvetica" pitchFamily="2" charset="0"/>
              </a:rPr>
              <a:t>I</a:t>
            </a:r>
            <a:r>
              <a:rPr lang="en-US" altLang="ko-KR" sz="4000" b="1" dirty="0">
                <a:ln w="10541" cmpd="sng">
                  <a:noFill/>
                  <a:prstDash val="solid"/>
                </a:ln>
                <a:solidFill>
                  <a:schemeClr val="accent6">
                    <a:lumMod val="50000"/>
                  </a:schemeClr>
                </a:solidFill>
                <a:effectLst>
                  <a:outerShdw sx="1000" sy="1000" algn="tl">
                    <a:srgbClr val="000000"/>
                  </a:outerShdw>
                </a:effectLst>
                <a:latin typeface="Helvetica" pitchFamily="2" charset="0"/>
              </a:rPr>
              <a:t>nverse </a:t>
            </a:r>
            <a:r>
              <a:rPr lang="en-US" altLang="ko-KR" sz="4000" b="1" dirty="0">
                <a:ln w="10541" cmpd="sng">
                  <a:solidFill>
                    <a:schemeClr val="accent6">
                      <a:lumMod val="50000"/>
                    </a:schemeClr>
                  </a:solidFill>
                  <a:prstDash val="solid"/>
                </a:ln>
                <a:solidFill>
                  <a:schemeClr val="accent6">
                    <a:lumMod val="75000"/>
                  </a:schemeClr>
                </a:solidFill>
                <a:effectLst>
                  <a:outerShdw sx="1000" sy="1000" algn="tl">
                    <a:srgbClr val="000000"/>
                  </a:outerShdw>
                </a:effectLst>
                <a:latin typeface="Helvetica" pitchFamily="2" charset="0"/>
              </a:rPr>
              <a:t>T</a:t>
            </a:r>
            <a:r>
              <a:rPr lang="en-US" altLang="ko-KR" sz="4000" b="1" dirty="0">
                <a:ln w="10541" cmpd="sng">
                  <a:noFill/>
                  <a:prstDash val="solid"/>
                </a:ln>
                <a:solidFill>
                  <a:schemeClr val="accent6">
                    <a:lumMod val="50000"/>
                  </a:schemeClr>
                </a:solidFill>
                <a:effectLst>
                  <a:outerShdw sx="1000" sy="1000" algn="tl">
                    <a:srgbClr val="000000"/>
                  </a:outerShdw>
                </a:effectLst>
                <a:latin typeface="Helvetica" pitchFamily="2" charset="0"/>
              </a:rPr>
              <a:t>ransformation </a:t>
            </a:r>
            <a:r>
              <a:rPr lang="en-US" altLang="ko-KR" sz="4000" b="1" dirty="0">
                <a:ln w="10541" cmpd="sng">
                  <a:solidFill>
                    <a:schemeClr val="accent6">
                      <a:lumMod val="50000"/>
                    </a:schemeClr>
                  </a:solidFill>
                  <a:prstDash val="solid"/>
                </a:ln>
                <a:solidFill>
                  <a:schemeClr val="accent6">
                    <a:lumMod val="75000"/>
                  </a:schemeClr>
                </a:solidFill>
                <a:effectLst>
                  <a:outerShdw sx="1000" sy="1000" algn="tl">
                    <a:srgbClr val="000000"/>
                  </a:outerShdw>
                </a:effectLst>
                <a:latin typeface="Helvetica" pitchFamily="2" charset="0"/>
              </a:rPr>
              <a:t>S</a:t>
            </a:r>
            <a:r>
              <a:rPr lang="en-US" altLang="ko-KR" sz="4000" b="1" dirty="0">
                <a:ln w="10541" cmpd="sng">
                  <a:noFill/>
                  <a:prstDash val="solid"/>
                </a:ln>
                <a:solidFill>
                  <a:schemeClr val="accent6">
                    <a:lumMod val="50000"/>
                  </a:schemeClr>
                </a:solidFill>
                <a:effectLst>
                  <a:outerShdw sx="1000" sy="1000" algn="tl">
                    <a:srgbClr val="000000"/>
                  </a:outerShdw>
                </a:effectLst>
                <a:latin typeface="Helvetica" pitchFamily="2" charset="0"/>
              </a:rPr>
              <a:t>cale</a:t>
            </a:r>
            <a:br>
              <a:rPr lang="en-US" altLang="ko-KR" sz="4000" b="1" dirty="0">
                <a:ln w="10541" cmpd="sng">
                  <a:noFill/>
                  <a:prstDash val="solid"/>
                </a:ln>
                <a:solidFill>
                  <a:schemeClr val="accent6">
                    <a:lumMod val="50000"/>
                  </a:schemeClr>
                </a:solidFill>
                <a:effectLst>
                  <a:outerShdw sx="1000" sy="1000" algn="tl">
                    <a:srgbClr val="000000"/>
                  </a:outerShdw>
                </a:effectLst>
                <a:latin typeface="Helvetica" pitchFamily="2" charset="0"/>
              </a:rPr>
            </a:br>
            <a:r>
              <a:rPr lang="en-US" altLang="ko-KR" sz="4000" b="1" dirty="0">
                <a:ln w="10541" cmpd="sng">
                  <a:solidFill>
                    <a:schemeClr val="accent6">
                      <a:lumMod val="50000"/>
                    </a:schemeClr>
                  </a:solidFill>
                  <a:prstDash val="solid"/>
                </a:ln>
                <a:solidFill>
                  <a:schemeClr val="accent6">
                    <a:lumMod val="75000"/>
                  </a:schemeClr>
                </a:solidFill>
                <a:effectLst>
                  <a:outerShdw sx="1000" sy="1000" algn="tl">
                    <a:srgbClr val="000000"/>
                  </a:outerShdw>
                </a:effectLst>
                <a:latin typeface="Helvetica" pitchFamily="2" charset="0"/>
              </a:rPr>
              <a:t>E</a:t>
            </a:r>
            <a:r>
              <a:rPr lang="en-US" altLang="ko-KR" sz="4000" b="1" dirty="0">
                <a:ln w="10541" cmpd="sng">
                  <a:noFill/>
                  <a:prstDash val="solid"/>
                </a:ln>
                <a:solidFill>
                  <a:schemeClr val="accent6">
                    <a:lumMod val="50000"/>
                  </a:schemeClr>
                </a:solidFill>
                <a:effectLst>
                  <a:outerShdw sx="1000" sy="1000" algn="tl">
                    <a:srgbClr val="000000"/>
                  </a:outerShdw>
                </a:effectLst>
                <a:latin typeface="Helvetica" pitchFamily="2" charset="0"/>
              </a:rPr>
              <a:t>xperimental</a:t>
            </a:r>
            <a:r>
              <a:rPr lang="en-US" altLang="ko-KR" sz="4000" b="1" cap="none" spc="0" baseline="0" dirty="0">
                <a:ln w="10541" cmpd="sng">
                  <a:noFill/>
                  <a:prstDash val="solid"/>
                </a:ln>
                <a:solidFill>
                  <a:schemeClr val="accent6">
                    <a:lumMod val="50000"/>
                  </a:schemeClr>
                </a:solidFill>
                <a:effectLst>
                  <a:outerShdw sx="1000" sy="1000" algn="tl">
                    <a:srgbClr val="000000"/>
                  </a:outerShdw>
                </a:effectLst>
                <a:latin typeface="Helvetica" pitchFamily="2" charset="0"/>
              </a:rPr>
              <a:t> </a:t>
            </a:r>
            <a:r>
              <a:rPr lang="en-US" altLang="ko-KR" sz="4000" b="1" cap="none" spc="0" baseline="0" dirty="0">
                <a:ln w="10541" cmpd="sng">
                  <a:solidFill>
                    <a:schemeClr val="accent6">
                      <a:lumMod val="50000"/>
                    </a:schemeClr>
                  </a:solidFill>
                  <a:prstDash val="solid"/>
                </a:ln>
                <a:solidFill>
                  <a:schemeClr val="accent6">
                    <a:lumMod val="75000"/>
                  </a:schemeClr>
                </a:solidFill>
                <a:effectLst>
                  <a:outerShdw sx="1000" sy="1000" algn="tl">
                    <a:srgbClr val="000000"/>
                  </a:outerShdw>
                </a:effectLst>
                <a:latin typeface="Helvetica" pitchFamily="2" charset="0"/>
              </a:rPr>
              <a:t>P</a:t>
            </a:r>
            <a:r>
              <a:rPr lang="en-US" altLang="ko-KR" sz="4000" b="1" dirty="0">
                <a:ln w="10541" cmpd="sng">
                  <a:noFill/>
                  <a:prstDash val="solid"/>
                </a:ln>
                <a:solidFill>
                  <a:schemeClr val="accent6">
                    <a:lumMod val="50000"/>
                  </a:schemeClr>
                </a:solidFill>
                <a:effectLst>
                  <a:outerShdw sx="1000" sy="1000" algn="tl">
                    <a:srgbClr val="000000"/>
                  </a:outerShdw>
                </a:effectLst>
                <a:latin typeface="Helvetica" pitchFamily="2" charset="0"/>
              </a:rPr>
              <a:t>ower</a:t>
            </a:r>
            <a:r>
              <a:rPr lang="en-US" altLang="ko-KR" sz="4000" b="1" cap="none" spc="0" baseline="0" dirty="0">
                <a:ln w="10541" cmpd="sng">
                  <a:noFill/>
                  <a:prstDash val="solid"/>
                </a:ln>
                <a:solidFill>
                  <a:schemeClr val="accent6">
                    <a:lumMod val="50000"/>
                  </a:schemeClr>
                </a:solidFill>
                <a:effectLst>
                  <a:outerShdw sx="1000" sy="1000" algn="tl">
                    <a:srgbClr val="000000"/>
                  </a:outerShdw>
                </a:effectLst>
                <a:latin typeface="Helvetica" pitchFamily="2" charset="0"/>
              </a:rPr>
              <a:t> </a:t>
            </a:r>
            <a:r>
              <a:rPr lang="en-US" altLang="ko-KR" sz="4000" b="1" dirty="0">
                <a:ln w="10541" cmpd="sng">
                  <a:solidFill>
                    <a:schemeClr val="accent6">
                      <a:lumMod val="50000"/>
                    </a:schemeClr>
                  </a:solidFill>
                  <a:prstDash val="solid"/>
                </a:ln>
                <a:solidFill>
                  <a:schemeClr val="accent6">
                    <a:lumMod val="75000"/>
                  </a:schemeClr>
                </a:solidFill>
                <a:effectLst>
                  <a:outerShdw sx="1000" sy="1000" algn="tl">
                    <a:srgbClr val="000000"/>
                  </a:outerShdw>
                </a:effectLst>
                <a:latin typeface="Helvetica" pitchFamily="2" charset="0"/>
              </a:rPr>
              <a:t>G</a:t>
            </a:r>
            <a:r>
              <a:rPr lang="en-US" altLang="ko-KR" sz="4000" b="1" dirty="0">
                <a:ln w="10541" cmpd="sng">
                  <a:noFill/>
                  <a:prstDash val="solid"/>
                </a:ln>
                <a:solidFill>
                  <a:schemeClr val="accent6">
                    <a:lumMod val="50000"/>
                  </a:schemeClr>
                </a:solidFill>
                <a:effectLst>
                  <a:outerShdw sx="1000" sy="1000" algn="tl">
                    <a:srgbClr val="000000"/>
                  </a:outerShdw>
                </a:effectLst>
                <a:latin typeface="Helvetica" pitchFamily="2" charset="0"/>
              </a:rPr>
              <a:t>raphing</a:t>
            </a:r>
            <a:endParaRPr lang="en-US" altLang="ko-KR" sz="4000" b="1" cap="none" spc="0" dirty="0">
              <a:ln w="10541" cmpd="sng">
                <a:noFill/>
                <a:prstDash val="solid"/>
              </a:ln>
              <a:solidFill>
                <a:schemeClr val="accent6">
                  <a:lumMod val="50000"/>
                </a:schemeClr>
              </a:solidFill>
              <a:effectLst>
                <a:outerShdw sx="1000" sy="1000" algn="tl">
                  <a:srgbClr val="000000"/>
                </a:outerShdw>
              </a:effectLst>
              <a:latin typeface="Helvetica" pitchFamily="2" charset="0"/>
            </a:endParaRPr>
          </a:p>
        </p:txBody>
      </p:sp>
      <p:pic>
        <p:nvPicPr>
          <p:cNvPr id="13" name="Picture 12">
            <a:extLst>
              <a:ext uri="{FF2B5EF4-FFF2-40B4-BE49-F238E27FC236}">
                <a16:creationId xmlns:a16="http://schemas.microsoft.com/office/drawing/2014/main" id="{1CC1673A-2BFF-B945-A925-538FB49164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98730" y="5391499"/>
            <a:ext cx="4337199" cy="1149773"/>
          </a:xfrm>
          <a:prstGeom prst="rect">
            <a:avLst/>
          </a:prstGeom>
        </p:spPr>
      </p:pic>
      <p:sp>
        <p:nvSpPr>
          <p:cNvPr id="2" name="Rectangle 1">
            <a:extLst>
              <a:ext uri="{FF2B5EF4-FFF2-40B4-BE49-F238E27FC236}">
                <a16:creationId xmlns:a16="http://schemas.microsoft.com/office/drawing/2014/main" id="{8E547C0F-F1BC-7349-8FFA-17B11A397785}"/>
              </a:ext>
            </a:extLst>
          </p:cNvPr>
          <p:cNvSpPr/>
          <p:nvPr/>
        </p:nvSpPr>
        <p:spPr>
          <a:xfrm>
            <a:off x="0" y="0"/>
            <a:ext cx="1806526" cy="6858000"/>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61C7D79-6F63-5844-908F-CD1EFFE10E62}"/>
              </a:ext>
            </a:extLst>
          </p:cNvPr>
          <p:cNvSpPr txBox="1"/>
          <p:nvPr/>
        </p:nvSpPr>
        <p:spPr>
          <a:xfrm>
            <a:off x="3856552" y="3956901"/>
            <a:ext cx="7105490" cy="923330"/>
          </a:xfrm>
          <a:prstGeom prst="rect">
            <a:avLst/>
          </a:prstGeom>
          <a:noFill/>
        </p:spPr>
        <p:txBody>
          <a:bodyPr wrap="square" rtlCol="0">
            <a:spAutoFit/>
          </a:bodyPr>
          <a:lstStyle/>
          <a:p>
            <a:r>
              <a:rPr lang="en-US" dirty="0"/>
              <a:t>Prepared by: </a:t>
            </a:r>
          </a:p>
          <a:p>
            <a:r>
              <a:rPr lang="en-US" dirty="0">
                <a:latin typeface="+mj-lt"/>
              </a:rPr>
              <a:t>Dr. </a:t>
            </a:r>
            <a:r>
              <a:rPr lang="en-US" dirty="0" err="1">
                <a:latin typeface="+mj-lt"/>
              </a:rPr>
              <a:t>Ricaro</a:t>
            </a:r>
            <a:r>
              <a:rPr lang="en-US" dirty="0">
                <a:latin typeface="+mj-lt"/>
              </a:rPr>
              <a:t> V. Nunes, </a:t>
            </a:r>
            <a:r>
              <a:rPr lang="en-US" dirty="0" err="1">
                <a:latin typeface="+mj-lt"/>
              </a:rPr>
              <a:t>Universidade</a:t>
            </a:r>
            <a:r>
              <a:rPr lang="en-US" dirty="0">
                <a:latin typeface="+mj-lt"/>
              </a:rPr>
              <a:t> </a:t>
            </a:r>
            <a:r>
              <a:rPr lang="en-US" dirty="0" err="1">
                <a:latin typeface="+mj-lt"/>
              </a:rPr>
              <a:t>Estadual</a:t>
            </a:r>
            <a:r>
              <a:rPr lang="en-US" dirty="0">
                <a:latin typeface="+mj-lt"/>
              </a:rPr>
              <a:t> do Oeste do Parana</a:t>
            </a:r>
          </a:p>
          <a:p>
            <a:r>
              <a:rPr lang="en-US" dirty="0">
                <a:latin typeface="+mj-lt"/>
              </a:rPr>
              <a:t>Dr. Gene M. </a:t>
            </a:r>
            <a:r>
              <a:rPr lang="en-US" dirty="0" err="1">
                <a:latin typeface="+mj-lt"/>
              </a:rPr>
              <a:t>Pesti</a:t>
            </a:r>
            <a:r>
              <a:rPr lang="en-US">
                <a:latin typeface="+mj-lt"/>
              </a:rPr>
              <a:t>, University </a:t>
            </a:r>
            <a:r>
              <a:rPr lang="en-US" dirty="0">
                <a:latin typeface="+mj-lt"/>
              </a:rPr>
              <a:t>of Georgia</a:t>
            </a:r>
          </a:p>
        </p:txBody>
      </p:sp>
      <p:sp>
        <p:nvSpPr>
          <p:cNvPr id="4" name="TextBox 3">
            <a:extLst>
              <a:ext uri="{FF2B5EF4-FFF2-40B4-BE49-F238E27FC236}">
                <a16:creationId xmlns:a16="http://schemas.microsoft.com/office/drawing/2014/main" id="{930C7BCC-C43D-0B4E-9FD2-31AE8E675FE8}"/>
              </a:ext>
            </a:extLst>
          </p:cNvPr>
          <p:cNvSpPr txBox="1"/>
          <p:nvPr/>
        </p:nvSpPr>
        <p:spPr>
          <a:xfrm>
            <a:off x="292208" y="6171940"/>
            <a:ext cx="1352038" cy="369332"/>
          </a:xfrm>
          <a:prstGeom prst="rect">
            <a:avLst/>
          </a:prstGeom>
          <a:noFill/>
        </p:spPr>
        <p:txBody>
          <a:bodyPr wrap="square" rtlCol="0">
            <a:spAutoFit/>
          </a:bodyPr>
          <a:lstStyle/>
          <a:p>
            <a:r>
              <a:rPr lang="en-US" b="1" dirty="0">
                <a:solidFill>
                  <a:schemeClr val="bg1"/>
                </a:solidFill>
              </a:rPr>
              <a:t>Version 1.0</a:t>
            </a:r>
          </a:p>
        </p:txBody>
      </p:sp>
      <p:sp>
        <p:nvSpPr>
          <p:cNvPr id="8" name="직사각형 5"/>
          <p:cNvSpPr/>
          <p:nvPr/>
        </p:nvSpPr>
        <p:spPr>
          <a:xfrm flipH="1">
            <a:off x="367773" y="433332"/>
            <a:ext cx="1029054" cy="5533053"/>
          </a:xfrm>
          <a:prstGeom prst="rect">
            <a:avLst/>
          </a:prstGeom>
          <a:noFill/>
        </p:spPr>
        <p:txBody>
          <a:bodyPr vert="wordArtVert" wrap="none" lIns="91440" tIns="45720" rIns="91440" bIns="4572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ko-KR" sz="6400" b="1" spc="50" dirty="0">
                <a:ln w="11430"/>
                <a:solidFill>
                  <a:schemeClr val="bg1"/>
                </a:solidFill>
                <a:effectLst>
                  <a:outerShdw blurRad="76200" dist="50800" dir="5400000" algn="tl" rotWithShape="0">
                    <a:srgbClr val="000000">
                      <a:alpha val="65000"/>
                    </a:srgbClr>
                  </a:outerShdw>
                </a:effectLst>
                <a:latin typeface="Helvetica" pitchFamily="2" charset="0"/>
              </a:rPr>
              <a:t>ITSEPG</a:t>
            </a:r>
            <a:endParaRPr lang="en-US" altLang="ko-KR" sz="6400" b="1" cap="none" spc="50" dirty="0">
              <a:ln w="11430"/>
              <a:solidFill>
                <a:schemeClr val="bg1"/>
              </a:solidFill>
              <a:effectLst>
                <a:outerShdw blurRad="76200" dist="50800" dir="5400000" algn="tl" rotWithShape="0">
                  <a:srgbClr val="000000">
                    <a:alpha val="65000"/>
                  </a:srgbClr>
                </a:outerShdw>
              </a:effectLst>
              <a:latin typeface="Helvetica" pitchFamily="2" charset="0"/>
            </a:endParaRPr>
          </a:p>
        </p:txBody>
      </p:sp>
      <p:sp>
        <p:nvSpPr>
          <p:cNvPr id="5" name="TextBox 4">
            <a:extLst>
              <a:ext uri="{FF2B5EF4-FFF2-40B4-BE49-F238E27FC236}">
                <a16:creationId xmlns:a16="http://schemas.microsoft.com/office/drawing/2014/main" id="{012965BA-A167-5143-92B7-14C395B4EFCB}"/>
              </a:ext>
            </a:extLst>
          </p:cNvPr>
          <p:cNvSpPr txBox="1"/>
          <p:nvPr/>
        </p:nvSpPr>
        <p:spPr>
          <a:xfrm>
            <a:off x="3856552" y="2445624"/>
            <a:ext cx="6021556" cy="1200329"/>
          </a:xfrm>
          <a:prstGeom prst="rect">
            <a:avLst/>
          </a:prstGeom>
          <a:noFill/>
        </p:spPr>
        <p:txBody>
          <a:bodyPr wrap="square" rtlCol="0">
            <a:spAutoFit/>
          </a:bodyPr>
          <a:lstStyle/>
          <a:p>
            <a:r>
              <a:rPr lang="en-US" sz="7200" b="1" dirty="0">
                <a:latin typeface="Helvetica" pitchFamily="2" charset="0"/>
              </a:rPr>
              <a:t>USER GUIDE</a:t>
            </a:r>
          </a:p>
        </p:txBody>
      </p:sp>
    </p:spTree>
    <p:extLst>
      <p:ext uri="{BB962C8B-B14F-4D97-AF65-F5344CB8AC3E}">
        <p14:creationId xmlns:p14="http://schemas.microsoft.com/office/powerpoint/2010/main" val="41185711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53283" t="34693" r="27947" b="16162"/>
          <a:stretch/>
        </p:blipFill>
        <p:spPr>
          <a:xfrm>
            <a:off x="1970116" y="753574"/>
            <a:ext cx="7905404" cy="5821449"/>
          </a:xfrm>
          <a:prstGeom prst="rect">
            <a:avLst/>
          </a:prstGeom>
          <a:ln w="28575">
            <a:solidFill>
              <a:schemeClr val="accent6">
                <a:lumMod val="50000"/>
              </a:schemeClr>
            </a:solidFill>
          </a:ln>
        </p:spPr>
      </p:pic>
      <p:sp>
        <p:nvSpPr>
          <p:cNvPr id="3" name="TextBox 2"/>
          <p:cNvSpPr txBox="1"/>
          <p:nvPr/>
        </p:nvSpPr>
        <p:spPr>
          <a:xfrm>
            <a:off x="10224655" y="4276507"/>
            <a:ext cx="1768415" cy="923330"/>
          </a:xfrm>
          <a:prstGeom prst="rect">
            <a:avLst/>
          </a:prstGeom>
          <a:solidFill>
            <a:schemeClr val="accent6">
              <a:lumMod val="50000"/>
            </a:schemeClr>
          </a:solidFill>
          <a:ln w="28575">
            <a:solidFill>
              <a:schemeClr val="accent4">
                <a:lumMod val="60000"/>
                <a:lumOff val="40000"/>
              </a:schemeClr>
            </a:solidFill>
          </a:ln>
        </p:spPr>
        <p:txBody>
          <a:bodyPr wrap="square" rtlCol="0">
            <a:spAutoFit/>
          </a:bodyPr>
          <a:lstStyle/>
          <a:p>
            <a:pPr algn="ctr"/>
            <a:r>
              <a:rPr lang="en-US" b="1" dirty="0">
                <a:solidFill>
                  <a:srgbClr val="FFC000"/>
                </a:solidFill>
              </a:rPr>
              <a:t>Better Experimental Power</a:t>
            </a:r>
          </a:p>
        </p:txBody>
      </p:sp>
      <p:cxnSp>
        <p:nvCxnSpPr>
          <p:cNvPr id="4" name="Straight Arrow Connector 3"/>
          <p:cNvCxnSpPr>
            <a:stCxn id="3" idx="1"/>
          </p:cNvCxnSpPr>
          <p:nvPr/>
        </p:nvCxnSpPr>
        <p:spPr>
          <a:xfrm flipH="1">
            <a:off x="8697781" y="4738172"/>
            <a:ext cx="1526874" cy="573505"/>
          </a:xfrm>
          <a:prstGeom prst="straightConnector1">
            <a:avLst/>
          </a:prstGeom>
          <a:ln w="1905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609944" y="-39202"/>
            <a:ext cx="10940830" cy="584775"/>
          </a:xfrm>
          <a:prstGeom prst="rect">
            <a:avLst/>
          </a:prstGeom>
          <a:noFill/>
        </p:spPr>
        <p:txBody>
          <a:bodyPr wrap="square" rtlCol="0">
            <a:spAutoFit/>
          </a:bodyPr>
          <a:lstStyle/>
          <a:p>
            <a:pPr algn="ctr"/>
            <a:r>
              <a:rPr lang="en-US" sz="3200" b="1" dirty="0">
                <a:solidFill>
                  <a:schemeClr val="accent6">
                    <a:lumMod val="50000"/>
                  </a:schemeClr>
                </a:solidFill>
                <a:effectLst>
                  <a:outerShdw blurRad="38100" dist="38100" dir="2700000" algn="tl">
                    <a:srgbClr val="000000">
                      <a:alpha val="43137"/>
                    </a:srgbClr>
                  </a:outerShdw>
                </a:effectLst>
              </a:rPr>
              <a:t>STEP 1 - Calculation of Test Power – For example</a:t>
            </a:r>
          </a:p>
        </p:txBody>
      </p:sp>
      <p:grpSp>
        <p:nvGrpSpPr>
          <p:cNvPr id="8" name="Group 7"/>
          <p:cNvGrpSpPr/>
          <p:nvPr/>
        </p:nvGrpSpPr>
        <p:grpSpPr>
          <a:xfrm>
            <a:off x="7904280" y="5564764"/>
            <a:ext cx="2145807" cy="1136802"/>
            <a:chOff x="7904280" y="5564764"/>
            <a:chExt cx="2145807" cy="1136802"/>
          </a:xfrm>
        </p:grpSpPr>
        <p:sp>
          <p:nvSpPr>
            <p:cNvPr id="6" name="Right Brace 5"/>
            <p:cNvSpPr/>
            <p:nvPr/>
          </p:nvSpPr>
          <p:spPr>
            <a:xfrm rot="5400000">
              <a:off x="8672586" y="4971026"/>
              <a:ext cx="414006" cy="1601482"/>
            </a:xfrm>
            <a:prstGeom prst="rightBrace">
              <a:avLst>
                <a:gd name="adj1" fmla="val 8333"/>
                <a:gd name="adj2" fmla="val 48881"/>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p:cNvSpPr txBox="1"/>
            <p:nvPr/>
          </p:nvSpPr>
          <p:spPr>
            <a:xfrm>
              <a:off x="7904280" y="6055235"/>
              <a:ext cx="2145807" cy="646331"/>
            </a:xfrm>
            <a:prstGeom prst="rect">
              <a:avLst/>
            </a:prstGeom>
            <a:solidFill>
              <a:schemeClr val="accent6">
                <a:lumMod val="50000"/>
              </a:schemeClr>
            </a:solidFill>
            <a:ln w="28575">
              <a:solidFill>
                <a:schemeClr val="accent4">
                  <a:lumMod val="60000"/>
                  <a:lumOff val="40000"/>
                </a:schemeClr>
              </a:solidFill>
            </a:ln>
          </p:spPr>
          <p:txBody>
            <a:bodyPr wrap="square" rtlCol="0">
              <a:spAutoFit/>
            </a:bodyPr>
            <a:lstStyle/>
            <a:p>
              <a:pPr algn="ctr"/>
              <a:r>
                <a:rPr lang="en-US" b="1" dirty="0">
                  <a:solidFill>
                    <a:srgbClr val="FFC000"/>
                  </a:solidFill>
                </a:rPr>
                <a:t>The results are different at 5%</a:t>
              </a:r>
            </a:p>
          </p:txBody>
        </p:sp>
      </p:grpSp>
    </p:spTree>
    <p:extLst>
      <p:ext uri="{BB962C8B-B14F-4D97-AF65-F5344CB8AC3E}">
        <p14:creationId xmlns:p14="http://schemas.microsoft.com/office/powerpoint/2010/main" val="46291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01046" y="967652"/>
            <a:ext cx="5464916" cy="1754326"/>
          </a:xfrm>
          <a:prstGeom prst="rect">
            <a:avLst/>
          </a:prstGeom>
          <a:noFill/>
          <a:ln w="28575">
            <a:solidFill>
              <a:schemeClr val="accent6">
                <a:lumMod val="50000"/>
              </a:schemeClr>
            </a:solidFill>
          </a:ln>
        </p:spPr>
        <p:txBody>
          <a:bodyPr wrap="square" rtlCol="0">
            <a:spAutoFit/>
          </a:bodyPr>
          <a:lstStyle/>
          <a:p>
            <a:pPr algn="just">
              <a:lnSpc>
                <a:spcPct val="150000"/>
              </a:lnSpc>
            </a:pPr>
            <a:r>
              <a:rPr lang="en-US" b="1" baseline="30000" dirty="0">
                <a:solidFill>
                  <a:schemeClr val="accent6">
                    <a:lumMod val="50000"/>
                  </a:schemeClr>
                </a:solidFill>
              </a:rPr>
              <a:t>❶ </a:t>
            </a:r>
            <a:r>
              <a:rPr lang="en-US" b="1" dirty="0">
                <a:solidFill>
                  <a:schemeClr val="accent6">
                    <a:lumMod val="50000"/>
                  </a:schemeClr>
                </a:solidFill>
              </a:rPr>
              <a:t>The two graphs included on each spreadsheet display the power of a t-test based on two samples of size n Reps each when trying to separate two distributions with given means and variances (null and alternative) </a:t>
            </a:r>
          </a:p>
        </p:txBody>
      </p:sp>
      <p:sp>
        <p:nvSpPr>
          <p:cNvPr id="4" name="TextBox 3"/>
          <p:cNvSpPr txBox="1"/>
          <p:nvPr/>
        </p:nvSpPr>
        <p:spPr>
          <a:xfrm>
            <a:off x="6409427" y="1822944"/>
            <a:ext cx="5448758" cy="1338828"/>
          </a:xfrm>
          <a:prstGeom prst="rect">
            <a:avLst/>
          </a:prstGeom>
          <a:solidFill>
            <a:schemeClr val="accent6">
              <a:lumMod val="50000"/>
            </a:schemeClr>
          </a:solidFill>
          <a:ln w="28575">
            <a:solidFill>
              <a:schemeClr val="accent6">
                <a:lumMod val="50000"/>
              </a:schemeClr>
            </a:solidFill>
          </a:ln>
        </p:spPr>
        <p:txBody>
          <a:bodyPr wrap="square" rtlCol="0">
            <a:spAutoFit/>
          </a:bodyPr>
          <a:lstStyle/>
          <a:p>
            <a:pPr algn="just">
              <a:lnSpc>
                <a:spcPct val="150000"/>
              </a:lnSpc>
            </a:pPr>
            <a:r>
              <a:rPr lang="en-US" b="1" baseline="30000" dirty="0">
                <a:solidFill>
                  <a:schemeClr val="bg1"/>
                </a:solidFill>
              </a:rPr>
              <a:t>❷ </a:t>
            </a:r>
            <a:r>
              <a:rPr lang="en-US" b="1" dirty="0">
                <a:solidFill>
                  <a:schemeClr val="bg1"/>
                </a:solidFill>
              </a:rPr>
              <a:t>Both graphs allow the choice of % difference in means of the null and alternative distributions and baseline (null) standard deviation. </a:t>
            </a:r>
          </a:p>
        </p:txBody>
      </p:sp>
      <p:sp>
        <p:nvSpPr>
          <p:cNvPr id="5" name="TextBox 4"/>
          <p:cNvSpPr txBox="1"/>
          <p:nvPr/>
        </p:nvSpPr>
        <p:spPr>
          <a:xfrm>
            <a:off x="401046" y="3235002"/>
            <a:ext cx="5464916" cy="1754326"/>
          </a:xfrm>
          <a:prstGeom prst="rect">
            <a:avLst/>
          </a:prstGeom>
          <a:solidFill>
            <a:schemeClr val="accent6">
              <a:lumMod val="50000"/>
            </a:schemeClr>
          </a:solidFill>
          <a:ln w="28575">
            <a:solidFill>
              <a:schemeClr val="accent6">
                <a:lumMod val="50000"/>
              </a:schemeClr>
            </a:solidFill>
          </a:ln>
        </p:spPr>
        <p:txBody>
          <a:bodyPr wrap="square" rtlCol="0">
            <a:spAutoFit/>
          </a:bodyPr>
          <a:lstStyle/>
          <a:p>
            <a:pPr algn="just">
              <a:lnSpc>
                <a:spcPct val="150000"/>
              </a:lnSpc>
            </a:pPr>
            <a:r>
              <a:rPr lang="en-US" b="1" baseline="30000" dirty="0">
                <a:solidFill>
                  <a:schemeClr val="bg1"/>
                </a:solidFill>
              </a:rPr>
              <a:t>❸ </a:t>
            </a:r>
            <a:r>
              <a:rPr lang="en-US" b="1" dirty="0">
                <a:solidFill>
                  <a:schemeClr val="bg1"/>
                </a:solidFill>
              </a:rPr>
              <a:t>The standard deviation of the alternative distribution is then calculated either based on constant CV (Constant CV table) or is set equal to that of null distribution (Constant Variance table) </a:t>
            </a:r>
          </a:p>
        </p:txBody>
      </p:sp>
      <p:sp>
        <p:nvSpPr>
          <p:cNvPr id="6" name="TextBox 5"/>
          <p:cNvSpPr txBox="1"/>
          <p:nvPr/>
        </p:nvSpPr>
        <p:spPr>
          <a:xfrm>
            <a:off x="6409426" y="3771283"/>
            <a:ext cx="5448757" cy="2206823"/>
          </a:xfrm>
          <a:prstGeom prst="rect">
            <a:avLst/>
          </a:prstGeom>
          <a:noFill/>
          <a:ln w="28575">
            <a:solidFill>
              <a:schemeClr val="accent6">
                <a:lumMod val="50000"/>
              </a:schemeClr>
            </a:solidFill>
          </a:ln>
        </p:spPr>
        <p:txBody>
          <a:bodyPr wrap="square" rtlCol="0">
            <a:spAutoFit/>
          </a:bodyPr>
          <a:lstStyle/>
          <a:p>
            <a:pPr algn="just">
              <a:lnSpc>
                <a:spcPct val="150000"/>
              </a:lnSpc>
            </a:pPr>
            <a:r>
              <a:rPr lang="en-US" b="1" baseline="30000" dirty="0">
                <a:solidFill>
                  <a:schemeClr val="accent6">
                    <a:lumMod val="50000"/>
                  </a:schemeClr>
                </a:solidFill>
              </a:rPr>
              <a:t>❹ </a:t>
            </a:r>
            <a:r>
              <a:rPr lang="en-US" b="1" dirty="0">
                <a:solidFill>
                  <a:schemeClr val="accent6">
                    <a:lumMod val="50000"/>
                  </a:schemeClr>
                </a:solidFill>
              </a:rPr>
              <a:t>The calculation of test power consists of determining the area under the probability density function of the alternative distribution outside of the bounds determining the 95% confidence interval of the null distribution (see explanation and figure) </a:t>
            </a:r>
          </a:p>
        </p:txBody>
      </p:sp>
      <p:sp>
        <p:nvSpPr>
          <p:cNvPr id="7" name="TextBox 6"/>
          <p:cNvSpPr txBox="1"/>
          <p:nvPr/>
        </p:nvSpPr>
        <p:spPr>
          <a:xfrm>
            <a:off x="3226278" y="124692"/>
            <a:ext cx="4882551" cy="584775"/>
          </a:xfrm>
          <a:prstGeom prst="rect">
            <a:avLst/>
          </a:prstGeom>
          <a:noFill/>
        </p:spPr>
        <p:txBody>
          <a:bodyPr wrap="square" rtlCol="0">
            <a:spAutoFit/>
          </a:bodyPr>
          <a:lstStyle/>
          <a:p>
            <a:pPr algn="ctr"/>
            <a:r>
              <a:rPr lang="en-US" sz="3200" b="1" dirty="0">
                <a:solidFill>
                  <a:schemeClr val="accent6">
                    <a:lumMod val="50000"/>
                  </a:schemeClr>
                </a:solidFill>
                <a:effectLst>
                  <a:outerShdw blurRad="38100" dist="38100" dir="2700000" algn="tl">
                    <a:srgbClr val="000000">
                      <a:alpha val="43137"/>
                    </a:srgbClr>
                  </a:outerShdw>
                </a:effectLst>
              </a:rPr>
              <a:t>STEP 2 - NOTES</a:t>
            </a:r>
          </a:p>
        </p:txBody>
      </p:sp>
    </p:spTree>
    <p:extLst>
      <p:ext uri="{BB962C8B-B14F-4D97-AF65-F5344CB8AC3E}">
        <p14:creationId xmlns:p14="http://schemas.microsoft.com/office/powerpoint/2010/main" val="321611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l="50698" t="12382" r="20686" b="5733"/>
          <a:stretch/>
        </p:blipFill>
        <p:spPr>
          <a:xfrm>
            <a:off x="650630" y="702365"/>
            <a:ext cx="9715501" cy="5250461"/>
          </a:xfrm>
          <a:prstGeom prst="rect">
            <a:avLst/>
          </a:prstGeom>
          <a:ln w="28575">
            <a:solidFill>
              <a:schemeClr val="accent6">
                <a:lumMod val="75000"/>
              </a:schemeClr>
            </a:solidFill>
          </a:ln>
        </p:spPr>
      </p:pic>
      <p:sp>
        <p:nvSpPr>
          <p:cNvPr id="12" name="TextBox 11"/>
          <p:cNvSpPr txBox="1"/>
          <p:nvPr/>
        </p:nvSpPr>
        <p:spPr>
          <a:xfrm>
            <a:off x="6955309" y="6110676"/>
            <a:ext cx="4502990" cy="584775"/>
          </a:xfrm>
          <a:prstGeom prst="rect">
            <a:avLst/>
          </a:prstGeom>
          <a:noFill/>
          <a:ln w="38100">
            <a:solidFill>
              <a:schemeClr val="accent6">
                <a:lumMod val="50000"/>
              </a:schemeClr>
            </a:solidFill>
          </a:ln>
        </p:spPr>
        <p:txBody>
          <a:bodyPr wrap="square" rtlCol="0">
            <a:spAutoFit/>
          </a:bodyPr>
          <a:lstStyle/>
          <a:p>
            <a:pPr algn="ctr"/>
            <a:r>
              <a:rPr lang="en-US" sz="1400" b="1" baseline="30000" dirty="0">
                <a:solidFill>
                  <a:schemeClr val="accent6">
                    <a:lumMod val="50000"/>
                  </a:schemeClr>
                </a:solidFill>
              </a:rPr>
              <a:t>❶</a:t>
            </a:r>
            <a:r>
              <a:rPr lang="en-US" sz="1600" b="1" dirty="0">
                <a:solidFill>
                  <a:schemeClr val="accent6">
                    <a:lumMod val="50000"/>
                  </a:schemeClr>
                </a:solidFill>
              </a:rPr>
              <a:t>Open the program and after reading information</a:t>
            </a:r>
          </a:p>
          <a:p>
            <a:pPr algn="ctr"/>
            <a:r>
              <a:rPr lang="en-US" sz="1600" b="1" dirty="0">
                <a:solidFill>
                  <a:schemeClr val="accent6">
                    <a:lumMod val="50000"/>
                  </a:schemeClr>
                </a:solidFill>
              </a:rPr>
              <a:t>Click on the worksheet</a:t>
            </a:r>
          </a:p>
        </p:txBody>
      </p:sp>
      <p:sp>
        <p:nvSpPr>
          <p:cNvPr id="6" name="TextBox 5"/>
          <p:cNvSpPr txBox="1"/>
          <p:nvPr/>
        </p:nvSpPr>
        <p:spPr>
          <a:xfrm>
            <a:off x="2252749" y="33144"/>
            <a:ext cx="7572345" cy="584775"/>
          </a:xfrm>
          <a:prstGeom prst="rect">
            <a:avLst/>
          </a:prstGeom>
          <a:noFill/>
        </p:spPr>
        <p:txBody>
          <a:bodyPr wrap="square" rtlCol="0">
            <a:spAutoFit/>
          </a:bodyPr>
          <a:lstStyle/>
          <a:p>
            <a:pPr algn="ctr"/>
            <a:r>
              <a:rPr lang="en-US" sz="3200" b="1" dirty="0">
                <a:solidFill>
                  <a:schemeClr val="accent6">
                    <a:lumMod val="50000"/>
                  </a:schemeClr>
                </a:solidFill>
                <a:effectLst>
                  <a:outerShdw blurRad="38100" dist="38100" dir="2700000" algn="tl">
                    <a:srgbClr val="000000">
                      <a:alpha val="43137"/>
                    </a:srgbClr>
                  </a:outerShdw>
                </a:effectLst>
              </a:rPr>
              <a:t>STEP 3 - Working with ITSEPG - Input data</a:t>
            </a:r>
          </a:p>
        </p:txBody>
      </p:sp>
      <p:grpSp>
        <p:nvGrpSpPr>
          <p:cNvPr id="5" name="Group 4"/>
          <p:cNvGrpSpPr/>
          <p:nvPr/>
        </p:nvGrpSpPr>
        <p:grpSpPr>
          <a:xfrm>
            <a:off x="4082459" y="5380022"/>
            <a:ext cx="2851842" cy="1023042"/>
            <a:chOff x="3739081" y="5278170"/>
            <a:chExt cx="2851842" cy="1023042"/>
          </a:xfrm>
        </p:grpSpPr>
        <p:cxnSp>
          <p:nvCxnSpPr>
            <p:cNvPr id="15" name="Straight Arrow Connector 14"/>
            <p:cNvCxnSpPr/>
            <p:nvPr/>
          </p:nvCxnSpPr>
          <p:spPr>
            <a:xfrm flipH="1" flipV="1">
              <a:off x="4918934" y="5920142"/>
              <a:ext cx="1671989" cy="381070"/>
            </a:xfrm>
            <a:prstGeom prst="straightConnector1">
              <a:avLst/>
            </a:prstGeom>
            <a:ln w="2857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 name="5-Point Star 6"/>
            <p:cNvSpPr/>
            <p:nvPr/>
          </p:nvSpPr>
          <p:spPr>
            <a:xfrm>
              <a:off x="3739081" y="5278170"/>
              <a:ext cx="1692997" cy="1023042"/>
            </a:xfrm>
            <a:prstGeom prst="star5">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accent6">
                    <a:lumMod val="50000"/>
                  </a:schemeClr>
                </a:solidFill>
              </a:endParaRPr>
            </a:p>
          </p:txBody>
        </p:sp>
      </p:grpSp>
    </p:spTree>
    <p:extLst>
      <p:ext uri="{BB962C8B-B14F-4D97-AF65-F5344CB8AC3E}">
        <p14:creationId xmlns:p14="http://schemas.microsoft.com/office/powerpoint/2010/main" val="779066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50901" t="12614" r="20550" b="55622"/>
          <a:stretch/>
        </p:blipFill>
        <p:spPr>
          <a:xfrm>
            <a:off x="213374" y="1461683"/>
            <a:ext cx="12019990" cy="4297686"/>
          </a:xfrm>
          <a:prstGeom prst="rect">
            <a:avLst/>
          </a:prstGeom>
        </p:spPr>
      </p:pic>
      <p:sp>
        <p:nvSpPr>
          <p:cNvPr id="6" name="TextBox 5"/>
          <p:cNvSpPr txBox="1"/>
          <p:nvPr/>
        </p:nvSpPr>
        <p:spPr>
          <a:xfrm>
            <a:off x="2252749" y="33144"/>
            <a:ext cx="7572345" cy="584775"/>
          </a:xfrm>
          <a:prstGeom prst="rect">
            <a:avLst/>
          </a:prstGeom>
          <a:noFill/>
        </p:spPr>
        <p:txBody>
          <a:bodyPr wrap="square" rtlCol="0">
            <a:spAutoFit/>
          </a:bodyPr>
          <a:lstStyle/>
          <a:p>
            <a:pPr algn="ctr"/>
            <a:r>
              <a:rPr lang="en-US" sz="3200" b="1" dirty="0">
                <a:solidFill>
                  <a:schemeClr val="accent6">
                    <a:lumMod val="50000"/>
                  </a:schemeClr>
                </a:solidFill>
                <a:effectLst>
                  <a:outerShdw blurRad="38100" dist="38100" dir="2700000" algn="tl">
                    <a:srgbClr val="000000">
                      <a:alpha val="43137"/>
                    </a:srgbClr>
                  </a:outerShdw>
                </a:effectLst>
              </a:rPr>
              <a:t>STEP 3 - Working with ITSEPG - Input data</a:t>
            </a:r>
          </a:p>
        </p:txBody>
      </p:sp>
      <p:sp>
        <p:nvSpPr>
          <p:cNvPr id="9" name="TextBox 8"/>
          <p:cNvSpPr txBox="1"/>
          <p:nvPr/>
        </p:nvSpPr>
        <p:spPr>
          <a:xfrm>
            <a:off x="3769154" y="907685"/>
            <a:ext cx="4908431" cy="369332"/>
          </a:xfrm>
          <a:prstGeom prst="rect">
            <a:avLst/>
          </a:prstGeom>
          <a:solidFill>
            <a:schemeClr val="accent6">
              <a:lumMod val="50000"/>
            </a:schemeClr>
          </a:solidFill>
          <a:ln>
            <a:solidFill>
              <a:schemeClr val="accent6">
                <a:lumMod val="50000"/>
              </a:schemeClr>
            </a:solidFill>
          </a:ln>
        </p:spPr>
        <p:txBody>
          <a:bodyPr wrap="square" rtlCol="0">
            <a:spAutoFit/>
          </a:bodyPr>
          <a:lstStyle/>
          <a:p>
            <a:pPr algn="ctr"/>
            <a:r>
              <a:rPr lang="en-US" b="1" dirty="0">
                <a:solidFill>
                  <a:schemeClr val="bg1"/>
                </a:solidFill>
              </a:rPr>
              <a:t>Enter - Desired Test Power and Confidence Level</a:t>
            </a:r>
            <a:endParaRPr lang="en-US" dirty="0">
              <a:solidFill>
                <a:schemeClr val="bg1"/>
              </a:solidFill>
            </a:endParaRPr>
          </a:p>
        </p:txBody>
      </p:sp>
      <p:cxnSp>
        <p:nvCxnSpPr>
          <p:cNvPr id="8" name="Straight Arrow Connector 7"/>
          <p:cNvCxnSpPr/>
          <p:nvPr/>
        </p:nvCxnSpPr>
        <p:spPr>
          <a:xfrm flipH="1">
            <a:off x="3165231" y="1092351"/>
            <a:ext cx="651484" cy="1536549"/>
          </a:xfrm>
          <a:prstGeom prst="straightConnector1">
            <a:avLst/>
          </a:prstGeom>
          <a:ln w="3810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769154" y="3151431"/>
            <a:ext cx="3698576" cy="646331"/>
          </a:xfrm>
          <a:prstGeom prst="rect">
            <a:avLst/>
          </a:prstGeom>
          <a:solidFill>
            <a:schemeClr val="accent6">
              <a:lumMod val="50000"/>
            </a:schemeClr>
          </a:solidFill>
          <a:ln>
            <a:solidFill>
              <a:schemeClr val="accent6">
                <a:lumMod val="50000"/>
              </a:schemeClr>
            </a:solidFill>
          </a:ln>
        </p:spPr>
        <p:txBody>
          <a:bodyPr wrap="square" rtlCol="0">
            <a:spAutoFit/>
          </a:bodyPr>
          <a:lstStyle/>
          <a:p>
            <a:r>
              <a:rPr lang="en-US" b="1" dirty="0">
                <a:solidFill>
                  <a:schemeClr val="bg1"/>
                </a:solidFill>
              </a:rPr>
              <a:t>Confidence Level + Test Power = 1.00</a:t>
            </a:r>
          </a:p>
          <a:p>
            <a:endParaRPr lang="en-US" b="1" dirty="0">
              <a:solidFill>
                <a:schemeClr val="bg1"/>
              </a:solidFill>
            </a:endParaRPr>
          </a:p>
        </p:txBody>
      </p:sp>
      <p:cxnSp>
        <p:nvCxnSpPr>
          <p:cNvPr id="11" name="Straight Arrow Connector 10"/>
          <p:cNvCxnSpPr/>
          <p:nvPr/>
        </p:nvCxnSpPr>
        <p:spPr>
          <a:xfrm flipV="1">
            <a:off x="3335709" y="3379146"/>
            <a:ext cx="433445" cy="64290"/>
          </a:xfrm>
          <a:prstGeom prst="straightConnector1">
            <a:avLst/>
          </a:prstGeom>
          <a:ln w="3810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707113" y="3570047"/>
            <a:ext cx="4285684" cy="1477328"/>
          </a:xfrm>
          <a:prstGeom prst="rect">
            <a:avLst/>
          </a:prstGeom>
          <a:solidFill>
            <a:schemeClr val="bg1"/>
          </a:solidFill>
          <a:ln w="38100">
            <a:solidFill>
              <a:schemeClr val="accent6">
                <a:lumMod val="50000"/>
              </a:schemeClr>
            </a:solidFill>
          </a:ln>
        </p:spPr>
        <p:txBody>
          <a:bodyPr wrap="square" rtlCol="0">
            <a:spAutoFit/>
          </a:bodyPr>
          <a:lstStyle/>
          <a:p>
            <a:r>
              <a:rPr lang="en-US" b="1" dirty="0">
                <a:solidFill>
                  <a:schemeClr val="accent6">
                    <a:lumMod val="50000"/>
                  </a:schemeClr>
                </a:solidFill>
              </a:rPr>
              <a:t>These may vary:</a:t>
            </a:r>
          </a:p>
          <a:p>
            <a:pPr algn="ctr"/>
            <a:r>
              <a:rPr lang="en-US" b="1" dirty="0">
                <a:solidFill>
                  <a:schemeClr val="accent6">
                    <a:lumMod val="50000"/>
                  </a:schemeClr>
                </a:solidFill>
              </a:rPr>
              <a:t>0.01 – 0.99</a:t>
            </a:r>
          </a:p>
          <a:p>
            <a:pPr algn="ctr"/>
            <a:r>
              <a:rPr lang="en-US" b="1" dirty="0">
                <a:solidFill>
                  <a:schemeClr val="accent6">
                    <a:lumMod val="50000"/>
                  </a:schemeClr>
                </a:solidFill>
              </a:rPr>
              <a:t>0.05 – 0.95</a:t>
            </a:r>
          </a:p>
          <a:p>
            <a:pPr algn="ctr"/>
            <a:r>
              <a:rPr lang="en-US" b="1" dirty="0">
                <a:solidFill>
                  <a:schemeClr val="accent6">
                    <a:lumMod val="50000"/>
                  </a:schemeClr>
                </a:solidFill>
              </a:rPr>
              <a:t>0.10 – 0.90</a:t>
            </a:r>
          </a:p>
          <a:p>
            <a:r>
              <a:rPr lang="en-US" b="1" dirty="0">
                <a:solidFill>
                  <a:srgbClr val="FF0000"/>
                </a:solidFill>
              </a:rPr>
              <a:t>“Depends on the rigor that the user wants”</a:t>
            </a:r>
          </a:p>
        </p:txBody>
      </p:sp>
    </p:spTree>
    <p:extLst>
      <p:ext uri="{BB962C8B-B14F-4D97-AF65-F5344CB8AC3E}">
        <p14:creationId xmlns:p14="http://schemas.microsoft.com/office/powerpoint/2010/main" val="154293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1000" fill="hold"/>
                                        <p:tgtEl>
                                          <p:spTgt spid="11"/>
                                        </p:tgtEl>
                                        <p:attrNameLst>
                                          <p:attrName>ppt_w</p:attrName>
                                        </p:attrNameLst>
                                      </p:cBhvr>
                                      <p:tavLst>
                                        <p:tav tm="0">
                                          <p:val>
                                            <p:fltVal val="0"/>
                                          </p:val>
                                        </p:tav>
                                        <p:tav tm="100000">
                                          <p:val>
                                            <p:strVal val="#ppt_w"/>
                                          </p:val>
                                        </p:tav>
                                      </p:tavLst>
                                    </p:anim>
                                    <p:anim calcmode="lin" valueType="num">
                                      <p:cBhvr>
                                        <p:cTn id="14" dur="1000" fill="hold"/>
                                        <p:tgtEl>
                                          <p:spTgt spid="11"/>
                                        </p:tgtEl>
                                        <p:attrNameLst>
                                          <p:attrName>ppt_h</p:attrName>
                                        </p:attrNameLst>
                                      </p:cBhvr>
                                      <p:tavLst>
                                        <p:tav tm="0">
                                          <p:val>
                                            <p:fltVal val="0"/>
                                          </p:val>
                                        </p:tav>
                                        <p:tav tm="100000">
                                          <p:val>
                                            <p:strVal val="#ppt_h"/>
                                          </p:val>
                                        </p:tav>
                                      </p:tavLst>
                                    </p:anim>
                                    <p:anim calcmode="lin" valueType="num">
                                      <p:cBhvr>
                                        <p:cTn id="15" dur="1000" fill="hold"/>
                                        <p:tgtEl>
                                          <p:spTgt spid="11"/>
                                        </p:tgtEl>
                                        <p:attrNameLst>
                                          <p:attrName>style.rotation</p:attrName>
                                        </p:attrNameLst>
                                      </p:cBhvr>
                                      <p:tavLst>
                                        <p:tav tm="0">
                                          <p:val>
                                            <p:fltVal val="90"/>
                                          </p:val>
                                        </p:tav>
                                        <p:tav tm="100000">
                                          <p:val>
                                            <p:fltVal val="0"/>
                                          </p:val>
                                        </p:tav>
                                      </p:tavLst>
                                    </p:anim>
                                    <p:animEffect transition="in" filter="fade">
                                      <p:cBhvr>
                                        <p:cTn id="16" dur="1000"/>
                                        <p:tgtEl>
                                          <p:spTgt spid="11"/>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1000" fill="hold"/>
                                        <p:tgtEl>
                                          <p:spTgt spid="13"/>
                                        </p:tgtEl>
                                        <p:attrNameLst>
                                          <p:attrName>ppt_w</p:attrName>
                                        </p:attrNameLst>
                                      </p:cBhvr>
                                      <p:tavLst>
                                        <p:tav tm="0">
                                          <p:val>
                                            <p:fltVal val="0"/>
                                          </p:val>
                                        </p:tav>
                                        <p:tav tm="100000">
                                          <p:val>
                                            <p:strVal val="#ppt_w"/>
                                          </p:val>
                                        </p:tav>
                                      </p:tavLst>
                                    </p:anim>
                                    <p:anim calcmode="lin" valueType="num">
                                      <p:cBhvr>
                                        <p:cTn id="20" dur="1000" fill="hold"/>
                                        <p:tgtEl>
                                          <p:spTgt spid="13"/>
                                        </p:tgtEl>
                                        <p:attrNameLst>
                                          <p:attrName>ppt_h</p:attrName>
                                        </p:attrNameLst>
                                      </p:cBhvr>
                                      <p:tavLst>
                                        <p:tav tm="0">
                                          <p:val>
                                            <p:fltVal val="0"/>
                                          </p:val>
                                        </p:tav>
                                        <p:tav tm="100000">
                                          <p:val>
                                            <p:strVal val="#ppt_h"/>
                                          </p:val>
                                        </p:tav>
                                      </p:tavLst>
                                    </p:anim>
                                    <p:anim calcmode="lin" valueType="num">
                                      <p:cBhvr>
                                        <p:cTn id="21" dur="1000" fill="hold"/>
                                        <p:tgtEl>
                                          <p:spTgt spid="13"/>
                                        </p:tgtEl>
                                        <p:attrNameLst>
                                          <p:attrName>style.rotation</p:attrName>
                                        </p:attrNameLst>
                                      </p:cBhvr>
                                      <p:tavLst>
                                        <p:tav tm="0">
                                          <p:val>
                                            <p:fltVal val="90"/>
                                          </p:val>
                                        </p:tav>
                                        <p:tav tm="100000">
                                          <p:val>
                                            <p:fltVal val="0"/>
                                          </p:val>
                                        </p:tav>
                                      </p:tavLst>
                                    </p:anim>
                                    <p:animEffect transition="in" filter="fade">
                                      <p:cBhvr>
                                        <p:cTn id="22" dur="10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6" presetClass="emph" presetSubtype="0" fill="hold" grpId="1" nodeType="clickEffect">
                                  <p:stCondLst>
                                    <p:cond delay="0"/>
                                  </p:stCondLst>
                                  <p:childTnLst>
                                    <p:animScale>
                                      <p:cBhvr>
                                        <p:cTn id="30" dur="2000" fill="hold"/>
                                        <p:tgtEl>
                                          <p:spTgt spid="1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14" grpId="0" animBg="1"/>
      <p:bldP spid="14"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50988" t="12390" r="21002" b="54798"/>
          <a:stretch/>
        </p:blipFill>
        <p:spPr>
          <a:xfrm>
            <a:off x="114303" y="1665998"/>
            <a:ext cx="11989777" cy="3912577"/>
          </a:xfrm>
          <a:prstGeom prst="rect">
            <a:avLst/>
          </a:prstGeom>
          <a:ln w="28575">
            <a:solidFill>
              <a:schemeClr val="accent6">
                <a:lumMod val="75000"/>
              </a:schemeClr>
            </a:solidFill>
          </a:ln>
        </p:spPr>
      </p:pic>
      <p:sp>
        <p:nvSpPr>
          <p:cNvPr id="6" name="TextBox 5"/>
          <p:cNvSpPr txBox="1"/>
          <p:nvPr/>
        </p:nvSpPr>
        <p:spPr>
          <a:xfrm>
            <a:off x="2252749" y="33144"/>
            <a:ext cx="7572345" cy="584775"/>
          </a:xfrm>
          <a:prstGeom prst="rect">
            <a:avLst/>
          </a:prstGeom>
          <a:noFill/>
        </p:spPr>
        <p:txBody>
          <a:bodyPr wrap="square" rtlCol="0">
            <a:spAutoFit/>
          </a:bodyPr>
          <a:lstStyle/>
          <a:p>
            <a:pPr algn="ctr"/>
            <a:r>
              <a:rPr lang="en-US" sz="3200" b="1" dirty="0">
                <a:solidFill>
                  <a:schemeClr val="accent6">
                    <a:lumMod val="50000"/>
                  </a:schemeClr>
                </a:solidFill>
                <a:effectLst>
                  <a:outerShdw blurRad="38100" dist="38100" dir="2700000" algn="tl">
                    <a:srgbClr val="000000">
                      <a:alpha val="43137"/>
                    </a:srgbClr>
                  </a:outerShdw>
                </a:effectLst>
              </a:rPr>
              <a:t>STEP 3 - Working with ITSEPG - Input data</a:t>
            </a:r>
          </a:p>
        </p:txBody>
      </p:sp>
      <p:sp>
        <p:nvSpPr>
          <p:cNvPr id="10" name="TextBox 9"/>
          <p:cNvSpPr txBox="1"/>
          <p:nvPr/>
        </p:nvSpPr>
        <p:spPr>
          <a:xfrm>
            <a:off x="3832166" y="899837"/>
            <a:ext cx="3719053" cy="646331"/>
          </a:xfrm>
          <a:prstGeom prst="rect">
            <a:avLst/>
          </a:prstGeom>
          <a:solidFill>
            <a:schemeClr val="accent6">
              <a:lumMod val="50000"/>
            </a:schemeClr>
          </a:solidFill>
          <a:ln>
            <a:solidFill>
              <a:schemeClr val="accent6">
                <a:lumMod val="50000"/>
              </a:schemeClr>
            </a:solidFill>
          </a:ln>
        </p:spPr>
        <p:txBody>
          <a:bodyPr wrap="square" rtlCol="0">
            <a:spAutoFit/>
          </a:bodyPr>
          <a:lstStyle/>
          <a:p>
            <a:pPr algn="ctr"/>
            <a:r>
              <a:rPr lang="en-US" b="1" dirty="0">
                <a:solidFill>
                  <a:schemeClr val="bg1"/>
                </a:solidFill>
              </a:rPr>
              <a:t>Enter – Mean and St. Deviation</a:t>
            </a:r>
          </a:p>
          <a:p>
            <a:pPr algn="ctr"/>
            <a:r>
              <a:rPr lang="en-US" b="1" dirty="0">
                <a:solidFill>
                  <a:schemeClr val="bg1"/>
                </a:solidFill>
              </a:rPr>
              <a:t>Data from your experiment  </a:t>
            </a:r>
            <a:endParaRPr lang="en-US" dirty="0">
              <a:solidFill>
                <a:schemeClr val="bg1"/>
              </a:solidFill>
            </a:endParaRPr>
          </a:p>
        </p:txBody>
      </p:sp>
      <p:cxnSp>
        <p:nvCxnSpPr>
          <p:cNvPr id="3" name="Straight Arrow Connector 2"/>
          <p:cNvCxnSpPr/>
          <p:nvPr/>
        </p:nvCxnSpPr>
        <p:spPr>
          <a:xfrm flipH="1">
            <a:off x="3230133" y="1546168"/>
            <a:ext cx="922713" cy="1446414"/>
          </a:xfrm>
          <a:prstGeom prst="straightConnector1">
            <a:avLst/>
          </a:prstGeom>
          <a:ln w="3810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8393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50795" t="12206" r="21293" b="56246"/>
          <a:stretch/>
        </p:blipFill>
        <p:spPr>
          <a:xfrm>
            <a:off x="175846" y="1406770"/>
            <a:ext cx="11799277" cy="3751006"/>
          </a:xfrm>
          <a:prstGeom prst="rect">
            <a:avLst/>
          </a:prstGeom>
          <a:ln w="38100">
            <a:solidFill>
              <a:schemeClr val="accent6">
                <a:lumMod val="75000"/>
              </a:schemeClr>
            </a:solidFill>
          </a:ln>
        </p:spPr>
      </p:pic>
      <p:sp>
        <p:nvSpPr>
          <p:cNvPr id="6" name="TextBox 5"/>
          <p:cNvSpPr txBox="1"/>
          <p:nvPr/>
        </p:nvSpPr>
        <p:spPr>
          <a:xfrm>
            <a:off x="2252749" y="33144"/>
            <a:ext cx="7572345" cy="584775"/>
          </a:xfrm>
          <a:prstGeom prst="rect">
            <a:avLst/>
          </a:prstGeom>
          <a:noFill/>
        </p:spPr>
        <p:txBody>
          <a:bodyPr wrap="square" rtlCol="0">
            <a:spAutoFit/>
          </a:bodyPr>
          <a:lstStyle/>
          <a:p>
            <a:pPr algn="ctr"/>
            <a:r>
              <a:rPr lang="en-US" sz="3200" b="1" dirty="0">
                <a:solidFill>
                  <a:schemeClr val="accent6">
                    <a:lumMod val="50000"/>
                  </a:schemeClr>
                </a:solidFill>
                <a:effectLst>
                  <a:outerShdw blurRad="38100" dist="38100" dir="2700000" algn="tl">
                    <a:srgbClr val="000000">
                      <a:alpha val="43137"/>
                    </a:srgbClr>
                  </a:outerShdw>
                </a:effectLst>
              </a:rPr>
              <a:t>STEP 3 - Working with ITSEPG - Input data</a:t>
            </a:r>
          </a:p>
        </p:txBody>
      </p:sp>
      <p:sp>
        <p:nvSpPr>
          <p:cNvPr id="7" name="TextBox 6"/>
          <p:cNvSpPr txBox="1"/>
          <p:nvPr/>
        </p:nvSpPr>
        <p:spPr>
          <a:xfrm>
            <a:off x="5101765" y="5324280"/>
            <a:ext cx="3563778" cy="369332"/>
          </a:xfrm>
          <a:prstGeom prst="rect">
            <a:avLst/>
          </a:prstGeom>
          <a:solidFill>
            <a:schemeClr val="accent6">
              <a:lumMod val="50000"/>
            </a:schemeClr>
          </a:solidFill>
          <a:ln>
            <a:solidFill>
              <a:schemeClr val="accent6">
                <a:lumMod val="50000"/>
              </a:schemeClr>
            </a:solidFill>
          </a:ln>
        </p:spPr>
        <p:txBody>
          <a:bodyPr wrap="square" rtlCol="0">
            <a:spAutoFit/>
          </a:bodyPr>
          <a:lstStyle/>
          <a:p>
            <a:pPr algn="ctr"/>
            <a:r>
              <a:rPr lang="en-US" b="1" dirty="0">
                <a:solidFill>
                  <a:schemeClr val="bg1"/>
                </a:solidFill>
              </a:rPr>
              <a:t>Enter – % Difference in Means</a:t>
            </a:r>
            <a:endParaRPr lang="en-US" dirty="0">
              <a:solidFill>
                <a:schemeClr val="bg1"/>
              </a:solidFill>
            </a:endParaRPr>
          </a:p>
        </p:txBody>
      </p:sp>
      <p:cxnSp>
        <p:nvCxnSpPr>
          <p:cNvPr id="8" name="Straight Arrow Connector 7"/>
          <p:cNvCxnSpPr/>
          <p:nvPr/>
        </p:nvCxnSpPr>
        <p:spPr>
          <a:xfrm flipH="1" flipV="1">
            <a:off x="4781621" y="3729757"/>
            <a:ext cx="1807502" cy="1594523"/>
          </a:xfrm>
          <a:prstGeom prst="straightConnector1">
            <a:avLst/>
          </a:prstGeom>
          <a:ln w="2857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9411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50789" t="11971" r="20857" b="55578"/>
          <a:stretch/>
        </p:blipFill>
        <p:spPr>
          <a:xfrm>
            <a:off x="23613" y="1424354"/>
            <a:ext cx="11958056" cy="3849161"/>
          </a:xfrm>
          <a:prstGeom prst="rect">
            <a:avLst/>
          </a:prstGeom>
          <a:ln w="28575">
            <a:solidFill>
              <a:schemeClr val="accent6">
                <a:lumMod val="75000"/>
              </a:schemeClr>
            </a:solidFill>
          </a:ln>
        </p:spPr>
      </p:pic>
      <p:sp>
        <p:nvSpPr>
          <p:cNvPr id="6" name="TextBox 5"/>
          <p:cNvSpPr txBox="1"/>
          <p:nvPr/>
        </p:nvSpPr>
        <p:spPr>
          <a:xfrm>
            <a:off x="2252749" y="33144"/>
            <a:ext cx="7572345" cy="584775"/>
          </a:xfrm>
          <a:prstGeom prst="rect">
            <a:avLst/>
          </a:prstGeom>
          <a:noFill/>
        </p:spPr>
        <p:txBody>
          <a:bodyPr wrap="square" rtlCol="0">
            <a:spAutoFit/>
          </a:bodyPr>
          <a:lstStyle/>
          <a:p>
            <a:pPr algn="ctr"/>
            <a:r>
              <a:rPr lang="en-US" sz="3200" b="1" dirty="0">
                <a:solidFill>
                  <a:schemeClr val="accent6">
                    <a:lumMod val="50000"/>
                  </a:schemeClr>
                </a:solidFill>
                <a:effectLst>
                  <a:outerShdw blurRad="38100" dist="38100" dir="2700000" algn="tl">
                    <a:srgbClr val="000000">
                      <a:alpha val="43137"/>
                    </a:srgbClr>
                  </a:outerShdw>
                </a:effectLst>
              </a:rPr>
              <a:t>STEP 3 - Working with ITSEPG - Input data</a:t>
            </a:r>
          </a:p>
        </p:txBody>
      </p:sp>
      <p:sp>
        <p:nvSpPr>
          <p:cNvPr id="7" name="TextBox 6"/>
          <p:cNvSpPr txBox="1"/>
          <p:nvPr/>
        </p:nvSpPr>
        <p:spPr>
          <a:xfrm>
            <a:off x="1942213" y="866866"/>
            <a:ext cx="3563778" cy="369332"/>
          </a:xfrm>
          <a:prstGeom prst="rect">
            <a:avLst/>
          </a:prstGeom>
          <a:solidFill>
            <a:schemeClr val="accent6">
              <a:lumMod val="50000"/>
            </a:schemeClr>
          </a:solidFill>
          <a:ln>
            <a:solidFill>
              <a:schemeClr val="accent6">
                <a:lumMod val="50000"/>
              </a:schemeClr>
            </a:solidFill>
          </a:ln>
        </p:spPr>
        <p:txBody>
          <a:bodyPr wrap="square" rtlCol="0">
            <a:spAutoFit/>
          </a:bodyPr>
          <a:lstStyle/>
          <a:p>
            <a:pPr algn="ctr"/>
            <a:r>
              <a:rPr lang="en-US" b="1" dirty="0">
                <a:solidFill>
                  <a:schemeClr val="bg1"/>
                </a:solidFill>
              </a:rPr>
              <a:t>Enter – Numbers Replicates</a:t>
            </a:r>
            <a:endParaRPr lang="en-US" dirty="0">
              <a:solidFill>
                <a:schemeClr val="bg1"/>
              </a:solidFill>
            </a:endParaRPr>
          </a:p>
        </p:txBody>
      </p:sp>
      <p:cxnSp>
        <p:nvCxnSpPr>
          <p:cNvPr id="8" name="Straight Arrow Connector 7"/>
          <p:cNvCxnSpPr/>
          <p:nvPr/>
        </p:nvCxnSpPr>
        <p:spPr>
          <a:xfrm>
            <a:off x="5411585" y="1172095"/>
            <a:ext cx="1145602" cy="1338229"/>
          </a:xfrm>
          <a:prstGeom prst="straightConnector1">
            <a:avLst/>
          </a:prstGeom>
          <a:ln w="2857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036618" y="3035749"/>
            <a:ext cx="7582498" cy="1200329"/>
          </a:xfrm>
          <a:prstGeom prst="rect">
            <a:avLst/>
          </a:prstGeom>
          <a:solidFill>
            <a:schemeClr val="accent6">
              <a:lumMod val="50000"/>
            </a:schemeClr>
          </a:solidFill>
        </p:spPr>
        <p:txBody>
          <a:bodyPr wrap="square" rtlCol="0">
            <a:spAutoFit/>
          </a:bodyPr>
          <a:lstStyle/>
          <a:p>
            <a:pPr algn="ctr"/>
            <a:r>
              <a:rPr lang="en-US" sz="3600" b="1" dirty="0">
                <a:solidFill>
                  <a:srgbClr val="FFFF00"/>
                </a:solidFill>
              </a:rPr>
              <a:t>IMPORTANT</a:t>
            </a:r>
          </a:p>
          <a:p>
            <a:pPr algn="ctr"/>
            <a:r>
              <a:rPr lang="en-US" sz="3600" b="1" dirty="0">
                <a:solidFill>
                  <a:schemeClr val="bg1"/>
                </a:solidFill>
              </a:rPr>
              <a:t>Other changes occur automatically</a:t>
            </a:r>
          </a:p>
        </p:txBody>
      </p:sp>
      <p:sp>
        <p:nvSpPr>
          <p:cNvPr id="10" name="TextBox 9"/>
          <p:cNvSpPr txBox="1"/>
          <p:nvPr/>
        </p:nvSpPr>
        <p:spPr>
          <a:xfrm>
            <a:off x="5505991" y="871448"/>
            <a:ext cx="4019909" cy="369332"/>
          </a:xfrm>
          <a:prstGeom prst="rect">
            <a:avLst/>
          </a:prstGeom>
          <a:solidFill>
            <a:schemeClr val="accent6">
              <a:lumMod val="50000"/>
            </a:schemeClr>
          </a:solidFill>
          <a:ln>
            <a:solidFill>
              <a:schemeClr val="accent6">
                <a:lumMod val="50000"/>
              </a:schemeClr>
            </a:solidFill>
          </a:ln>
        </p:spPr>
        <p:txBody>
          <a:bodyPr wrap="square" rtlCol="0">
            <a:spAutoFit/>
          </a:bodyPr>
          <a:lstStyle/>
          <a:p>
            <a:pPr algn="ctr"/>
            <a:r>
              <a:rPr lang="en-US" b="1" dirty="0">
                <a:solidFill>
                  <a:schemeClr val="bg1"/>
                </a:solidFill>
              </a:rPr>
              <a:t>Again - Change values in green, only</a:t>
            </a:r>
          </a:p>
        </p:txBody>
      </p:sp>
      <p:cxnSp>
        <p:nvCxnSpPr>
          <p:cNvPr id="4" name="Straight Arrow Connector 3"/>
          <p:cNvCxnSpPr/>
          <p:nvPr/>
        </p:nvCxnSpPr>
        <p:spPr>
          <a:xfrm flipH="1">
            <a:off x="3182815" y="1191630"/>
            <a:ext cx="3091156" cy="1318694"/>
          </a:xfrm>
          <a:prstGeom prst="straightConnector1">
            <a:avLst/>
          </a:prstGeom>
          <a:ln w="2857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4870938" y="1221352"/>
            <a:ext cx="1954005" cy="1308507"/>
          </a:xfrm>
          <a:prstGeom prst="straightConnector1">
            <a:avLst/>
          </a:prstGeom>
          <a:ln w="2857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6919349" y="1240780"/>
            <a:ext cx="382549" cy="1269544"/>
          </a:xfrm>
          <a:prstGeom prst="straightConnector1">
            <a:avLst/>
          </a:prstGeom>
          <a:ln w="2857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3116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7"/>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1000" fill="hold"/>
                                        <p:tgtEl>
                                          <p:spTgt spid="4"/>
                                        </p:tgtEl>
                                        <p:attrNameLst>
                                          <p:attrName>ppt_w</p:attrName>
                                        </p:attrNameLst>
                                      </p:cBhvr>
                                      <p:tavLst>
                                        <p:tav tm="0">
                                          <p:val>
                                            <p:fltVal val="0"/>
                                          </p:val>
                                        </p:tav>
                                        <p:tav tm="100000">
                                          <p:val>
                                            <p:strVal val="#ppt_w"/>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style.rotation</p:attrName>
                                        </p:attrNameLst>
                                      </p:cBhvr>
                                      <p:tavLst>
                                        <p:tav tm="0">
                                          <p:val>
                                            <p:fltVal val="90"/>
                                          </p:val>
                                        </p:tav>
                                        <p:tav tm="100000">
                                          <p:val>
                                            <p:fltVal val="0"/>
                                          </p:val>
                                        </p:tav>
                                      </p:tavLst>
                                    </p:anim>
                                    <p:animEffect transition="in" filter="fade">
                                      <p:cBhvr>
                                        <p:cTn id="26" dur="10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1000" fill="hold"/>
                                        <p:tgtEl>
                                          <p:spTgt spid="13"/>
                                        </p:tgtEl>
                                        <p:attrNameLst>
                                          <p:attrName>ppt_w</p:attrName>
                                        </p:attrNameLst>
                                      </p:cBhvr>
                                      <p:tavLst>
                                        <p:tav tm="0">
                                          <p:val>
                                            <p:fltVal val="0"/>
                                          </p:val>
                                        </p:tav>
                                        <p:tav tm="100000">
                                          <p:val>
                                            <p:strVal val="#ppt_w"/>
                                          </p:val>
                                        </p:tav>
                                      </p:tavLst>
                                    </p:anim>
                                    <p:anim calcmode="lin" valueType="num">
                                      <p:cBhvr>
                                        <p:cTn id="40" dur="1000" fill="hold"/>
                                        <p:tgtEl>
                                          <p:spTgt spid="13"/>
                                        </p:tgtEl>
                                        <p:attrNameLst>
                                          <p:attrName>ppt_h</p:attrName>
                                        </p:attrNameLst>
                                      </p:cBhvr>
                                      <p:tavLst>
                                        <p:tav tm="0">
                                          <p:val>
                                            <p:fltVal val="0"/>
                                          </p:val>
                                        </p:tav>
                                        <p:tav tm="100000">
                                          <p:val>
                                            <p:strVal val="#ppt_h"/>
                                          </p:val>
                                        </p:tav>
                                      </p:tavLst>
                                    </p:anim>
                                    <p:anim calcmode="lin" valueType="num">
                                      <p:cBhvr>
                                        <p:cTn id="41" dur="1000" fill="hold"/>
                                        <p:tgtEl>
                                          <p:spTgt spid="13"/>
                                        </p:tgtEl>
                                        <p:attrNameLst>
                                          <p:attrName>style.rotation</p:attrName>
                                        </p:attrNameLst>
                                      </p:cBhvr>
                                      <p:tavLst>
                                        <p:tav tm="0">
                                          <p:val>
                                            <p:fltVal val="90"/>
                                          </p:val>
                                        </p:tav>
                                        <p:tav tm="100000">
                                          <p:val>
                                            <p:fltVal val="0"/>
                                          </p:val>
                                        </p:tav>
                                      </p:tavLst>
                                    </p:anim>
                                    <p:animEffect transition="in" filter="fade">
                                      <p:cBhvr>
                                        <p:cTn id="42" dur="10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xit" presetSubtype="0" fill="hold" grpId="1" nodeType="clickEffect">
                                  <p:stCondLst>
                                    <p:cond delay="0"/>
                                  </p:stCondLst>
                                  <p:childTnLst>
                                    <p:anim calcmode="lin" valueType="num">
                                      <p:cBhvr>
                                        <p:cTn id="46" dur="1000"/>
                                        <p:tgtEl>
                                          <p:spTgt spid="10"/>
                                        </p:tgtEl>
                                        <p:attrNameLst>
                                          <p:attrName>ppt_w</p:attrName>
                                        </p:attrNameLst>
                                      </p:cBhvr>
                                      <p:tavLst>
                                        <p:tav tm="0">
                                          <p:val>
                                            <p:strVal val="ppt_w"/>
                                          </p:val>
                                        </p:tav>
                                        <p:tav tm="100000">
                                          <p:val>
                                            <p:fltVal val="0"/>
                                          </p:val>
                                        </p:tav>
                                      </p:tavLst>
                                    </p:anim>
                                    <p:anim calcmode="lin" valueType="num">
                                      <p:cBhvr>
                                        <p:cTn id="47" dur="1000"/>
                                        <p:tgtEl>
                                          <p:spTgt spid="10"/>
                                        </p:tgtEl>
                                        <p:attrNameLst>
                                          <p:attrName>ppt_h</p:attrName>
                                        </p:attrNameLst>
                                      </p:cBhvr>
                                      <p:tavLst>
                                        <p:tav tm="0">
                                          <p:val>
                                            <p:strVal val="ppt_h"/>
                                          </p:val>
                                        </p:tav>
                                        <p:tav tm="100000">
                                          <p:val>
                                            <p:fltVal val="0"/>
                                          </p:val>
                                        </p:tav>
                                      </p:tavLst>
                                    </p:anim>
                                    <p:anim calcmode="lin" valueType="num">
                                      <p:cBhvr>
                                        <p:cTn id="48" dur="1000"/>
                                        <p:tgtEl>
                                          <p:spTgt spid="10"/>
                                        </p:tgtEl>
                                        <p:attrNameLst>
                                          <p:attrName>style.rotation</p:attrName>
                                        </p:attrNameLst>
                                      </p:cBhvr>
                                      <p:tavLst>
                                        <p:tav tm="0">
                                          <p:val>
                                            <p:fltVal val="0"/>
                                          </p:val>
                                        </p:tav>
                                        <p:tav tm="100000">
                                          <p:val>
                                            <p:fltVal val="90"/>
                                          </p:val>
                                        </p:tav>
                                      </p:tavLst>
                                    </p:anim>
                                    <p:animEffect transition="out" filter="fade">
                                      <p:cBhvr>
                                        <p:cTn id="49" dur="1000"/>
                                        <p:tgtEl>
                                          <p:spTgt spid="10"/>
                                        </p:tgtEl>
                                      </p:cBhvr>
                                    </p:animEffect>
                                    <p:set>
                                      <p:cBhvr>
                                        <p:cTn id="50" dur="1" fill="hold">
                                          <p:stCondLst>
                                            <p:cond delay="999"/>
                                          </p:stCondLst>
                                        </p:cTn>
                                        <p:tgtEl>
                                          <p:spTgt spid="10"/>
                                        </p:tgtEl>
                                        <p:attrNameLst>
                                          <p:attrName>style.visibility</p:attrName>
                                        </p:attrNameLst>
                                      </p:cBhvr>
                                      <p:to>
                                        <p:strVal val="hidden"/>
                                      </p:to>
                                    </p:set>
                                  </p:childTnLst>
                                </p:cTn>
                              </p:par>
                              <p:par>
                                <p:cTn id="51" presetID="31" presetClass="exit" presetSubtype="0" fill="hold" nodeType="withEffect">
                                  <p:stCondLst>
                                    <p:cond delay="0"/>
                                  </p:stCondLst>
                                  <p:childTnLst>
                                    <p:anim calcmode="lin" valueType="num">
                                      <p:cBhvr>
                                        <p:cTn id="52" dur="1000"/>
                                        <p:tgtEl>
                                          <p:spTgt spid="4"/>
                                        </p:tgtEl>
                                        <p:attrNameLst>
                                          <p:attrName>ppt_w</p:attrName>
                                        </p:attrNameLst>
                                      </p:cBhvr>
                                      <p:tavLst>
                                        <p:tav tm="0">
                                          <p:val>
                                            <p:strVal val="ppt_w"/>
                                          </p:val>
                                        </p:tav>
                                        <p:tav tm="100000">
                                          <p:val>
                                            <p:fltVal val="0"/>
                                          </p:val>
                                        </p:tav>
                                      </p:tavLst>
                                    </p:anim>
                                    <p:anim calcmode="lin" valueType="num">
                                      <p:cBhvr>
                                        <p:cTn id="53" dur="1000"/>
                                        <p:tgtEl>
                                          <p:spTgt spid="4"/>
                                        </p:tgtEl>
                                        <p:attrNameLst>
                                          <p:attrName>ppt_h</p:attrName>
                                        </p:attrNameLst>
                                      </p:cBhvr>
                                      <p:tavLst>
                                        <p:tav tm="0">
                                          <p:val>
                                            <p:strVal val="ppt_h"/>
                                          </p:val>
                                        </p:tav>
                                        <p:tav tm="100000">
                                          <p:val>
                                            <p:fltVal val="0"/>
                                          </p:val>
                                        </p:tav>
                                      </p:tavLst>
                                    </p:anim>
                                    <p:anim calcmode="lin" valueType="num">
                                      <p:cBhvr>
                                        <p:cTn id="54" dur="1000"/>
                                        <p:tgtEl>
                                          <p:spTgt spid="4"/>
                                        </p:tgtEl>
                                        <p:attrNameLst>
                                          <p:attrName>style.rotation</p:attrName>
                                        </p:attrNameLst>
                                      </p:cBhvr>
                                      <p:tavLst>
                                        <p:tav tm="0">
                                          <p:val>
                                            <p:fltVal val="0"/>
                                          </p:val>
                                        </p:tav>
                                        <p:tav tm="100000">
                                          <p:val>
                                            <p:fltVal val="90"/>
                                          </p:val>
                                        </p:tav>
                                      </p:tavLst>
                                    </p:anim>
                                    <p:animEffect transition="out" filter="fade">
                                      <p:cBhvr>
                                        <p:cTn id="55" dur="1000"/>
                                        <p:tgtEl>
                                          <p:spTgt spid="4"/>
                                        </p:tgtEl>
                                      </p:cBhvr>
                                    </p:animEffect>
                                    <p:set>
                                      <p:cBhvr>
                                        <p:cTn id="56" dur="1" fill="hold">
                                          <p:stCondLst>
                                            <p:cond delay="999"/>
                                          </p:stCondLst>
                                        </p:cTn>
                                        <p:tgtEl>
                                          <p:spTgt spid="4"/>
                                        </p:tgtEl>
                                        <p:attrNameLst>
                                          <p:attrName>style.visibility</p:attrName>
                                        </p:attrNameLst>
                                      </p:cBhvr>
                                      <p:to>
                                        <p:strVal val="hidden"/>
                                      </p:to>
                                    </p:set>
                                  </p:childTnLst>
                                </p:cTn>
                              </p:par>
                              <p:par>
                                <p:cTn id="57" presetID="31" presetClass="exit" presetSubtype="0" fill="hold" nodeType="withEffect">
                                  <p:stCondLst>
                                    <p:cond delay="0"/>
                                  </p:stCondLst>
                                  <p:childTnLst>
                                    <p:anim calcmode="lin" valueType="num">
                                      <p:cBhvr>
                                        <p:cTn id="58" dur="1000"/>
                                        <p:tgtEl>
                                          <p:spTgt spid="11"/>
                                        </p:tgtEl>
                                        <p:attrNameLst>
                                          <p:attrName>ppt_w</p:attrName>
                                        </p:attrNameLst>
                                      </p:cBhvr>
                                      <p:tavLst>
                                        <p:tav tm="0">
                                          <p:val>
                                            <p:strVal val="ppt_w"/>
                                          </p:val>
                                        </p:tav>
                                        <p:tav tm="100000">
                                          <p:val>
                                            <p:fltVal val="0"/>
                                          </p:val>
                                        </p:tav>
                                      </p:tavLst>
                                    </p:anim>
                                    <p:anim calcmode="lin" valueType="num">
                                      <p:cBhvr>
                                        <p:cTn id="59" dur="1000"/>
                                        <p:tgtEl>
                                          <p:spTgt spid="11"/>
                                        </p:tgtEl>
                                        <p:attrNameLst>
                                          <p:attrName>ppt_h</p:attrName>
                                        </p:attrNameLst>
                                      </p:cBhvr>
                                      <p:tavLst>
                                        <p:tav tm="0">
                                          <p:val>
                                            <p:strVal val="ppt_h"/>
                                          </p:val>
                                        </p:tav>
                                        <p:tav tm="100000">
                                          <p:val>
                                            <p:fltVal val="0"/>
                                          </p:val>
                                        </p:tav>
                                      </p:tavLst>
                                    </p:anim>
                                    <p:anim calcmode="lin" valueType="num">
                                      <p:cBhvr>
                                        <p:cTn id="60" dur="1000"/>
                                        <p:tgtEl>
                                          <p:spTgt spid="11"/>
                                        </p:tgtEl>
                                        <p:attrNameLst>
                                          <p:attrName>style.rotation</p:attrName>
                                        </p:attrNameLst>
                                      </p:cBhvr>
                                      <p:tavLst>
                                        <p:tav tm="0">
                                          <p:val>
                                            <p:fltVal val="0"/>
                                          </p:val>
                                        </p:tav>
                                        <p:tav tm="100000">
                                          <p:val>
                                            <p:fltVal val="90"/>
                                          </p:val>
                                        </p:tav>
                                      </p:tavLst>
                                    </p:anim>
                                    <p:animEffect transition="out" filter="fade">
                                      <p:cBhvr>
                                        <p:cTn id="61" dur="1000"/>
                                        <p:tgtEl>
                                          <p:spTgt spid="11"/>
                                        </p:tgtEl>
                                      </p:cBhvr>
                                    </p:animEffect>
                                    <p:set>
                                      <p:cBhvr>
                                        <p:cTn id="62" dur="1" fill="hold">
                                          <p:stCondLst>
                                            <p:cond delay="999"/>
                                          </p:stCondLst>
                                        </p:cTn>
                                        <p:tgtEl>
                                          <p:spTgt spid="11"/>
                                        </p:tgtEl>
                                        <p:attrNameLst>
                                          <p:attrName>style.visibility</p:attrName>
                                        </p:attrNameLst>
                                      </p:cBhvr>
                                      <p:to>
                                        <p:strVal val="hidden"/>
                                      </p:to>
                                    </p:set>
                                  </p:childTnLst>
                                </p:cTn>
                              </p:par>
                              <p:par>
                                <p:cTn id="63" presetID="31" presetClass="exit" presetSubtype="0" fill="hold" nodeType="withEffect">
                                  <p:stCondLst>
                                    <p:cond delay="0"/>
                                  </p:stCondLst>
                                  <p:childTnLst>
                                    <p:anim calcmode="lin" valueType="num">
                                      <p:cBhvr>
                                        <p:cTn id="64" dur="1000"/>
                                        <p:tgtEl>
                                          <p:spTgt spid="13"/>
                                        </p:tgtEl>
                                        <p:attrNameLst>
                                          <p:attrName>ppt_w</p:attrName>
                                        </p:attrNameLst>
                                      </p:cBhvr>
                                      <p:tavLst>
                                        <p:tav tm="0">
                                          <p:val>
                                            <p:strVal val="ppt_w"/>
                                          </p:val>
                                        </p:tav>
                                        <p:tav tm="100000">
                                          <p:val>
                                            <p:fltVal val="0"/>
                                          </p:val>
                                        </p:tav>
                                      </p:tavLst>
                                    </p:anim>
                                    <p:anim calcmode="lin" valueType="num">
                                      <p:cBhvr>
                                        <p:cTn id="65" dur="1000"/>
                                        <p:tgtEl>
                                          <p:spTgt spid="13"/>
                                        </p:tgtEl>
                                        <p:attrNameLst>
                                          <p:attrName>ppt_h</p:attrName>
                                        </p:attrNameLst>
                                      </p:cBhvr>
                                      <p:tavLst>
                                        <p:tav tm="0">
                                          <p:val>
                                            <p:strVal val="ppt_h"/>
                                          </p:val>
                                        </p:tav>
                                        <p:tav tm="100000">
                                          <p:val>
                                            <p:fltVal val="0"/>
                                          </p:val>
                                        </p:tav>
                                      </p:tavLst>
                                    </p:anim>
                                    <p:anim calcmode="lin" valueType="num">
                                      <p:cBhvr>
                                        <p:cTn id="66" dur="1000"/>
                                        <p:tgtEl>
                                          <p:spTgt spid="13"/>
                                        </p:tgtEl>
                                        <p:attrNameLst>
                                          <p:attrName>style.rotation</p:attrName>
                                        </p:attrNameLst>
                                      </p:cBhvr>
                                      <p:tavLst>
                                        <p:tav tm="0">
                                          <p:val>
                                            <p:fltVal val="0"/>
                                          </p:val>
                                        </p:tav>
                                        <p:tav tm="100000">
                                          <p:val>
                                            <p:fltVal val="90"/>
                                          </p:val>
                                        </p:tav>
                                      </p:tavLst>
                                    </p:anim>
                                    <p:animEffect transition="out" filter="fade">
                                      <p:cBhvr>
                                        <p:cTn id="67" dur="1000"/>
                                        <p:tgtEl>
                                          <p:spTgt spid="13"/>
                                        </p:tgtEl>
                                      </p:cBhvr>
                                    </p:animEffect>
                                    <p:set>
                                      <p:cBhvr>
                                        <p:cTn id="68" dur="1" fill="hold">
                                          <p:stCondLst>
                                            <p:cond delay="999"/>
                                          </p:stCondLst>
                                        </p:cTn>
                                        <p:tgtEl>
                                          <p:spTgt spid="13"/>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14" presetClass="entr" presetSubtype="10" fill="hold" grpId="0" nodeType="clickEffect">
                                  <p:stCondLst>
                                    <p:cond delay="0"/>
                                  </p:stCondLst>
                                  <p:childTnLst>
                                    <p:set>
                                      <p:cBhvr>
                                        <p:cTn id="72" dur="1" fill="hold">
                                          <p:stCondLst>
                                            <p:cond delay="0"/>
                                          </p:stCondLst>
                                        </p:cTn>
                                        <p:tgtEl>
                                          <p:spTgt spid="9"/>
                                        </p:tgtEl>
                                        <p:attrNameLst>
                                          <p:attrName>style.visibility</p:attrName>
                                        </p:attrNameLst>
                                      </p:cBhvr>
                                      <p:to>
                                        <p:strVal val="visible"/>
                                      </p:to>
                                    </p:set>
                                    <p:animEffect transition="in" filter="randombar(horizontal)">
                                      <p:cBhvr>
                                        <p:cTn id="73" dur="500"/>
                                        <p:tgtEl>
                                          <p:spTgt spid="9"/>
                                        </p:tgtEl>
                                      </p:cBhvr>
                                    </p:animEffect>
                                  </p:childTnLst>
                                </p:cTn>
                              </p:par>
                            </p:childTnLst>
                          </p:cTn>
                        </p:par>
                      </p:childTnLst>
                    </p:cTn>
                  </p:par>
                  <p:par>
                    <p:cTn id="74" fill="hold">
                      <p:stCondLst>
                        <p:cond delay="indefinite"/>
                      </p:stCondLst>
                      <p:childTnLst>
                        <p:par>
                          <p:cTn id="75" fill="hold">
                            <p:stCondLst>
                              <p:cond delay="0"/>
                            </p:stCondLst>
                            <p:childTnLst>
                              <p:par>
                                <p:cTn id="76" presetID="6" presetClass="emph" presetSubtype="0" fill="hold" grpId="1" nodeType="clickEffect">
                                  <p:stCondLst>
                                    <p:cond delay="0"/>
                                  </p:stCondLst>
                                  <p:childTnLst>
                                    <p:animScale>
                                      <p:cBhvr>
                                        <p:cTn id="77" dur="2000" fill="hold"/>
                                        <p:tgtEl>
                                          <p:spTgt spid="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9" grpId="0" animBg="1"/>
      <p:bldP spid="9" grpId="1" animBg="1"/>
      <p:bldP spid="10" grpId="0" animBg="1"/>
      <p:bldP spid="10"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955419" y="-122208"/>
            <a:ext cx="4062641" cy="584775"/>
          </a:xfrm>
          <a:prstGeom prst="rect">
            <a:avLst/>
          </a:prstGeom>
          <a:noFill/>
        </p:spPr>
        <p:txBody>
          <a:bodyPr wrap="square" rtlCol="0">
            <a:spAutoFit/>
          </a:bodyPr>
          <a:lstStyle/>
          <a:p>
            <a:pPr algn="ctr"/>
            <a:r>
              <a:rPr lang="en-US" sz="3200" b="1" dirty="0">
                <a:solidFill>
                  <a:schemeClr val="accent6">
                    <a:lumMod val="50000"/>
                  </a:schemeClr>
                </a:solidFill>
                <a:effectLst>
                  <a:outerShdw blurRad="38100" dist="38100" dir="2700000" algn="tl">
                    <a:srgbClr val="000000">
                      <a:alpha val="43137"/>
                    </a:srgbClr>
                  </a:outerShdw>
                </a:effectLst>
              </a:rPr>
              <a:t>STEP 4 - Results</a:t>
            </a:r>
          </a:p>
        </p:txBody>
      </p:sp>
      <p:pic>
        <p:nvPicPr>
          <p:cNvPr id="32" name="Picture 31"/>
          <p:cNvPicPr>
            <a:picLocks noChangeAspect="1"/>
          </p:cNvPicPr>
          <p:nvPr/>
        </p:nvPicPr>
        <p:blipFill rotWithShape="1">
          <a:blip r:embed="rId3"/>
          <a:srcRect l="50722" t="23416" r="12931" b="10010"/>
          <a:stretch/>
        </p:blipFill>
        <p:spPr>
          <a:xfrm>
            <a:off x="819533" y="1282678"/>
            <a:ext cx="10369395" cy="5341809"/>
          </a:xfrm>
          <a:prstGeom prst="rect">
            <a:avLst/>
          </a:prstGeom>
          <a:ln w="28575">
            <a:solidFill>
              <a:schemeClr val="accent6">
                <a:lumMod val="50000"/>
              </a:schemeClr>
            </a:solidFill>
          </a:ln>
        </p:spPr>
      </p:pic>
      <p:sp>
        <p:nvSpPr>
          <p:cNvPr id="33" name="TextBox 32"/>
          <p:cNvSpPr txBox="1"/>
          <p:nvPr/>
        </p:nvSpPr>
        <p:spPr>
          <a:xfrm>
            <a:off x="2888302" y="3340941"/>
            <a:ext cx="1707813" cy="307777"/>
          </a:xfrm>
          <a:prstGeom prst="rect">
            <a:avLst/>
          </a:prstGeom>
          <a:solidFill>
            <a:schemeClr val="accent6">
              <a:lumMod val="50000"/>
            </a:schemeClr>
          </a:solidFill>
          <a:ln>
            <a:solidFill>
              <a:schemeClr val="accent6">
                <a:lumMod val="50000"/>
              </a:schemeClr>
            </a:solidFill>
          </a:ln>
        </p:spPr>
        <p:txBody>
          <a:bodyPr wrap="square" rtlCol="0">
            <a:spAutoFit/>
          </a:bodyPr>
          <a:lstStyle/>
          <a:p>
            <a:pPr algn="ctr"/>
            <a:r>
              <a:rPr lang="en-US" sz="1400" b="1" dirty="0">
                <a:solidFill>
                  <a:schemeClr val="bg1"/>
                </a:solidFill>
              </a:rPr>
              <a:t>Constant CV</a:t>
            </a:r>
          </a:p>
        </p:txBody>
      </p:sp>
      <p:sp>
        <p:nvSpPr>
          <p:cNvPr id="34" name="TextBox 33"/>
          <p:cNvSpPr txBox="1"/>
          <p:nvPr/>
        </p:nvSpPr>
        <p:spPr>
          <a:xfrm>
            <a:off x="2888302" y="5774515"/>
            <a:ext cx="1781889" cy="307777"/>
          </a:xfrm>
          <a:prstGeom prst="rect">
            <a:avLst/>
          </a:prstGeom>
          <a:solidFill>
            <a:schemeClr val="accent6">
              <a:lumMod val="50000"/>
            </a:schemeClr>
          </a:solidFill>
          <a:ln>
            <a:solidFill>
              <a:schemeClr val="accent6">
                <a:lumMod val="50000"/>
              </a:schemeClr>
            </a:solidFill>
          </a:ln>
        </p:spPr>
        <p:txBody>
          <a:bodyPr wrap="square" rtlCol="0">
            <a:spAutoFit/>
          </a:bodyPr>
          <a:lstStyle/>
          <a:p>
            <a:pPr algn="ctr"/>
            <a:r>
              <a:rPr lang="en-US" sz="1400" b="1" dirty="0">
                <a:solidFill>
                  <a:schemeClr val="bg1"/>
                </a:solidFill>
              </a:rPr>
              <a:t>Constant Variance</a:t>
            </a:r>
          </a:p>
        </p:txBody>
      </p:sp>
      <p:sp>
        <p:nvSpPr>
          <p:cNvPr id="35" name="TextBox 34"/>
          <p:cNvSpPr txBox="1"/>
          <p:nvPr/>
        </p:nvSpPr>
        <p:spPr>
          <a:xfrm>
            <a:off x="8569236" y="427698"/>
            <a:ext cx="3326674" cy="523220"/>
          </a:xfrm>
          <a:prstGeom prst="rect">
            <a:avLst/>
          </a:prstGeom>
          <a:solidFill>
            <a:srgbClr val="FA0000"/>
          </a:solidFill>
          <a:ln>
            <a:solidFill>
              <a:schemeClr val="accent6">
                <a:lumMod val="50000"/>
              </a:schemeClr>
            </a:solidFill>
          </a:ln>
        </p:spPr>
        <p:txBody>
          <a:bodyPr wrap="square" rtlCol="0">
            <a:spAutoFit/>
          </a:bodyPr>
          <a:lstStyle/>
          <a:p>
            <a:pPr algn="ctr"/>
            <a:r>
              <a:rPr lang="en-US" sz="2800" b="1" dirty="0">
                <a:solidFill>
                  <a:schemeClr val="bg1"/>
                </a:solidFill>
              </a:rPr>
              <a:t>Example – Log</a:t>
            </a:r>
            <a:r>
              <a:rPr lang="en-US" sz="2800" b="1" baseline="-25000" dirty="0">
                <a:solidFill>
                  <a:schemeClr val="bg1"/>
                </a:solidFill>
              </a:rPr>
              <a:t>10(x)</a:t>
            </a:r>
          </a:p>
        </p:txBody>
      </p:sp>
      <p:sp>
        <p:nvSpPr>
          <p:cNvPr id="36" name="TextBox 35"/>
          <p:cNvSpPr txBox="1"/>
          <p:nvPr/>
        </p:nvSpPr>
        <p:spPr>
          <a:xfrm>
            <a:off x="211379" y="197696"/>
            <a:ext cx="2792339" cy="1200329"/>
          </a:xfrm>
          <a:prstGeom prst="rect">
            <a:avLst/>
          </a:prstGeom>
          <a:solidFill>
            <a:srgbClr val="FA0000"/>
          </a:solidFill>
          <a:ln w="28575">
            <a:solidFill>
              <a:schemeClr val="accent6">
                <a:lumMod val="50000"/>
              </a:schemeClr>
            </a:solidFill>
          </a:ln>
        </p:spPr>
        <p:txBody>
          <a:bodyPr wrap="square" rtlCol="0" anchor="ctr">
            <a:spAutoFit/>
          </a:bodyPr>
          <a:lstStyle/>
          <a:p>
            <a:pPr algn="ctr"/>
            <a:r>
              <a:rPr lang="en-US" b="1" dirty="0">
                <a:solidFill>
                  <a:schemeClr val="bg1"/>
                </a:solidFill>
              </a:rPr>
              <a:t>Results:  data was inverse transformed to return to the original scale before graphing</a:t>
            </a:r>
          </a:p>
        </p:txBody>
      </p:sp>
      <p:sp>
        <p:nvSpPr>
          <p:cNvPr id="4" name="Elipse 3">
            <a:extLst>
              <a:ext uri="{FF2B5EF4-FFF2-40B4-BE49-F238E27FC236}">
                <a16:creationId xmlns:a16="http://schemas.microsoft.com/office/drawing/2014/main" id="{09A68CBF-61D3-4D32-960C-1F6624EE8235}"/>
              </a:ext>
            </a:extLst>
          </p:cNvPr>
          <p:cNvSpPr/>
          <p:nvPr/>
        </p:nvSpPr>
        <p:spPr>
          <a:xfrm>
            <a:off x="4405746" y="2254331"/>
            <a:ext cx="264446" cy="16304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Elipse 10">
            <a:extLst>
              <a:ext uri="{FF2B5EF4-FFF2-40B4-BE49-F238E27FC236}">
                <a16:creationId xmlns:a16="http://schemas.microsoft.com/office/drawing/2014/main" id="{FF7A1C07-F8E3-45B7-B58B-2311E52C6C5A}"/>
              </a:ext>
            </a:extLst>
          </p:cNvPr>
          <p:cNvSpPr/>
          <p:nvPr/>
        </p:nvSpPr>
        <p:spPr>
          <a:xfrm>
            <a:off x="4409089" y="4648334"/>
            <a:ext cx="264446" cy="14857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TextBox 1"/>
          <p:cNvSpPr txBox="1"/>
          <p:nvPr/>
        </p:nvSpPr>
        <p:spPr>
          <a:xfrm>
            <a:off x="3290550" y="345929"/>
            <a:ext cx="5048087" cy="923330"/>
          </a:xfrm>
          <a:prstGeom prst="rect">
            <a:avLst/>
          </a:prstGeom>
          <a:noFill/>
        </p:spPr>
        <p:txBody>
          <a:bodyPr wrap="square" rtlCol="0">
            <a:spAutoFit/>
          </a:bodyPr>
          <a:lstStyle/>
          <a:p>
            <a:r>
              <a:rPr lang="en-US" b="1" dirty="0"/>
              <a:t>For example, with:</a:t>
            </a:r>
          </a:p>
          <a:p>
            <a:r>
              <a:rPr lang="en-US" b="1" dirty="0"/>
              <a:t>Confidence level: 0.05 and Desired test power: 0.95</a:t>
            </a:r>
          </a:p>
          <a:p>
            <a:r>
              <a:rPr lang="en-US" b="1" dirty="0"/>
              <a:t>- Have the following:</a:t>
            </a:r>
          </a:p>
        </p:txBody>
      </p:sp>
      <p:sp>
        <p:nvSpPr>
          <p:cNvPr id="20" name="TextBox 19"/>
          <p:cNvSpPr txBox="1"/>
          <p:nvPr/>
        </p:nvSpPr>
        <p:spPr>
          <a:xfrm>
            <a:off x="1125940" y="3316754"/>
            <a:ext cx="5487844" cy="369332"/>
          </a:xfrm>
          <a:prstGeom prst="rect">
            <a:avLst/>
          </a:prstGeom>
          <a:solidFill>
            <a:srgbClr val="C00000"/>
          </a:solidFill>
        </p:spPr>
        <p:txBody>
          <a:bodyPr wrap="square" rtlCol="0">
            <a:spAutoFit/>
          </a:bodyPr>
          <a:lstStyle/>
          <a:p>
            <a:r>
              <a:rPr lang="en-US" dirty="0">
                <a:solidFill>
                  <a:schemeClr val="bg1"/>
                </a:solidFill>
              </a:rPr>
              <a:t>To 10 replicates the difference between mean, can be</a:t>
            </a:r>
          </a:p>
        </p:txBody>
      </p:sp>
      <p:cxnSp>
        <p:nvCxnSpPr>
          <p:cNvPr id="9" name="Straight Arrow Connector 8"/>
          <p:cNvCxnSpPr>
            <a:stCxn id="50" idx="3"/>
          </p:cNvCxnSpPr>
          <p:nvPr/>
        </p:nvCxnSpPr>
        <p:spPr>
          <a:xfrm flipV="1">
            <a:off x="5222995" y="3647900"/>
            <a:ext cx="3208624" cy="212660"/>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50" idx="3"/>
          </p:cNvCxnSpPr>
          <p:nvPr/>
        </p:nvCxnSpPr>
        <p:spPr>
          <a:xfrm>
            <a:off x="5222995" y="3860560"/>
            <a:ext cx="3115642" cy="2339838"/>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V="1">
            <a:off x="5222995" y="3647900"/>
            <a:ext cx="3346241" cy="541627"/>
          </a:xfrm>
          <a:prstGeom prst="straightConnector1">
            <a:avLst/>
          </a:prstGeom>
          <a:ln w="38100">
            <a:solidFill>
              <a:srgbClr val="00B05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5235131" y="4189527"/>
            <a:ext cx="3258238" cy="2010871"/>
          </a:xfrm>
          <a:prstGeom prst="straightConnector1">
            <a:avLst/>
          </a:prstGeom>
          <a:ln w="38100">
            <a:solidFill>
              <a:srgbClr val="00B05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2240189" y="4047552"/>
            <a:ext cx="2982806" cy="369332"/>
          </a:xfrm>
          <a:prstGeom prst="rect">
            <a:avLst/>
          </a:prstGeom>
          <a:solidFill>
            <a:srgbClr val="C00000"/>
          </a:solidFill>
        </p:spPr>
        <p:txBody>
          <a:bodyPr wrap="square" rtlCol="0">
            <a:spAutoFit/>
          </a:bodyPr>
          <a:lstStyle/>
          <a:p>
            <a:r>
              <a:rPr lang="en-US" b="1" dirty="0">
                <a:solidFill>
                  <a:schemeClr val="bg1"/>
                </a:solidFill>
              </a:rPr>
              <a:t>- Test Power 0.9: Above 10%</a:t>
            </a:r>
          </a:p>
        </p:txBody>
      </p:sp>
      <p:sp>
        <p:nvSpPr>
          <p:cNvPr id="50" name="TextBox 49"/>
          <p:cNvSpPr txBox="1"/>
          <p:nvPr/>
        </p:nvSpPr>
        <p:spPr>
          <a:xfrm>
            <a:off x="2240189" y="3675894"/>
            <a:ext cx="2982806" cy="369332"/>
          </a:xfrm>
          <a:prstGeom prst="rect">
            <a:avLst/>
          </a:prstGeom>
          <a:solidFill>
            <a:srgbClr val="C00000"/>
          </a:solidFill>
        </p:spPr>
        <p:txBody>
          <a:bodyPr wrap="square" rtlCol="0">
            <a:spAutoFit/>
          </a:bodyPr>
          <a:lstStyle/>
          <a:p>
            <a:pPr algn="ctr"/>
            <a:r>
              <a:rPr lang="en-US" b="1" dirty="0">
                <a:solidFill>
                  <a:schemeClr val="bg1"/>
                </a:solidFill>
              </a:rPr>
              <a:t>- Test Power 0.8: Below 10%</a:t>
            </a:r>
          </a:p>
        </p:txBody>
      </p:sp>
    </p:spTree>
    <p:extLst>
      <p:ext uri="{BB962C8B-B14F-4D97-AF65-F5344CB8AC3E}">
        <p14:creationId xmlns:p14="http://schemas.microsoft.com/office/powerpoint/2010/main" val="23137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500" fill="hold"/>
                                        <p:tgtEl>
                                          <p:spTgt spid="50"/>
                                        </p:tgtEl>
                                        <p:attrNameLst>
                                          <p:attrName>ppt_x</p:attrName>
                                        </p:attrNameLst>
                                      </p:cBhvr>
                                      <p:tavLst>
                                        <p:tav tm="0">
                                          <p:val>
                                            <p:strVal val="#ppt_x"/>
                                          </p:val>
                                        </p:tav>
                                        <p:tav tm="100000">
                                          <p:val>
                                            <p:strVal val="#ppt_x"/>
                                          </p:val>
                                        </p:tav>
                                      </p:tavLst>
                                    </p:anim>
                                    <p:anim calcmode="lin" valueType="num">
                                      <p:cBhvr additive="base">
                                        <p:cTn id="22" dur="500" fill="hold"/>
                                        <p:tgtEl>
                                          <p:spTgt spid="50"/>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ppt_x"/>
                                          </p:val>
                                        </p:tav>
                                        <p:tav tm="100000">
                                          <p:val>
                                            <p:strVal val="#ppt_x"/>
                                          </p:val>
                                        </p:tav>
                                      </p:tavLst>
                                    </p:anim>
                                    <p:anim calcmode="lin" valueType="num">
                                      <p:cBhvr additive="base">
                                        <p:cTn id="3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51"/>
                                        </p:tgtEl>
                                        <p:attrNameLst>
                                          <p:attrName>style.visibility</p:attrName>
                                        </p:attrNameLst>
                                      </p:cBhvr>
                                      <p:to>
                                        <p:strVal val="visible"/>
                                      </p:to>
                                    </p:set>
                                    <p:anim calcmode="lin" valueType="num">
                                      <p:cBhvr additive="base">
                                        <p:cTn id="35" dur="500" fill="hold"/>
                                        <p:tgtEl>
                                          <p:spTgt spid="51"/>
                                        </p:tgtEl>
                                        <p:attrNameLst>
                                          <p:attrName>ppt_x</p:attrName>
                                        </p:attrNameLst>
                                      </p:cBhvr>
                                      <p:tavLst>
                                        <p:tav tm="0">
                                          <p:val>
                                            <p:strVal val="#ppt_x"/>
                                          </p:val>
                                        </p:tav>
                                        <p:tav tm="100000">
                                          <p:val>
                                            <p:strVal val="#ppt_x"/>
                                          </p:val>
                                        </p:tav>
                                      </p:tavLst>
                                    </p:anim>
                                    <p:anim calcmode="lin" valueType="num">
                                      <p:cBhvr additive="base">
                                        <p:cTn id="36" dur="500" fill="hold"/>
                                        <p:tgtEl>
                                          <p:spTgt spid="51"/>
                                        </p:tgtEl>
                                        <p:attrNameLst>
                                          <p:attrName>ppt_y</p:attrName>
                                        </p:attrNameLst>
                                      </p:cBhvr>
                                      <p:tavLst>
                                        <p:tav tm="0">
                                          <p:val>
                                            <p:strVal val="1+#ppt_h/2"/>
                                          </p:val>
                                        </p:tav>
                                        <p:tav tm="100000">
                                          <p:val>
                                            <p:strVal val="#ppt_y"/>
                                          </p:val>
                                        </p:tav>
                                      </p:tavLst>
                                    </p:anim>
                                  </p:childTnLst>
                                </p:cTn>
                              </p:par>
                              <p:par>
                                <p:cTn id="37" presetID="1" presetClass="exit" presetSubtype="0" fill="hold" nodeType="withEffect">
                                  <p:stCondLst>
                                    <p:cond delay="0"/>
                                  </p:stCondLst>
                                  <p:childTnLst>
                                    <p:set>
                                      <p:cBhvr>
                                        <p:cTn id="38" dur="1" fill="hold">
                                          <p:stCondLst>
                                            <p:cond delay="0"/>
                                          </p:stCondLst>
                                        </p:cTn>
                                        <p:tgtEl>
                                          <p:spTgt spid="9"/>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13"/>
                                        </p:tgtEl>
                                        <p:attrNameLst>
                                          <p:attrName>style.visibility</p:attrName>
                                        </p:attrNameLst>
                                      </p:cBhvr>
                                      <p:to>
                                        <p:strVal val="hidden"/>
                                      </p:to>
                                    </p:set>
                                  </p:childTnLst>
                                </p:cTn>
                              </p:par>
                              <p:par>
                                <p:cTn id="41" presetID="2" presetClass="entr" presetSubtype="4" fill="hold" nodeType="with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additive="base">
                                        <p:cTn id="43" dur="500" fill="hold"/>
                                        <p:tgtEl>
                                          <p:spTgt spid="47"/>
                                        </p:tgtEl>
                                        <p:attrNameLst>
                                          <p:attrName>ppt_x</p:attrName>
                                        </p:attrNameLst>
                                      </p:cBhvr>
                                      <p:tavLst>
                                        <p:tav tm="0">
                                          <p:val>
                                            <p:strVal val="#ppt_x"/>
                                          </p:val>
                                        </p:tav>
                                        <p:tav tm="100000">
                                          <p:val>
                                            <p:strVal val="#ppt_x"/>
                                          </p:val>
                                        </p:tav>
                                      </p:tavLst>
                                    </p:anim>
                                    <p:anim calcmode="lin" valueType="num">
                                      <p:cBhvr additive="base">
                                        <p:cTn id="44" dur="500" fill="hold"/>
                                        <p:tgtEl>
                                          <p:spTgt spid="47"/>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49"/>
                                        </p:tgtEl>
                                        <p:attrNameLst>
                                          <p:attrName>style.visibility</p:attrName>
                                        </p:attrNameLst>
                                      </p:cBhvr>
                                      <p:to>
                                        <p:strVal val="visible"/>
                                      </p:to>
                                    </p:set>
                                    <p:anim calcmode="lin" valueType="num">
                                      <p:cBhvr additive="base">
                                        <p:cTn id="47" dur="500" fill="hold"/>
                                        <p:tgtEl>
                                          <p:spTgt spid="49"/>
                                        </p:tgtEl>
                                        <p:attrNameLst>
                                          <p:attrName>ppt_x</p:attrName>
                                        </p:attrNameLst>
                                      </p:cBhvr>
                                      <p:tavLst>
                                        <p:tav tm="0">
                                          <p:val>
                                            <p:strVal val="#ppt_x"/>
                                          </p:val>
                                        </p:tav>
                                        <p:tav tm="100000">
                                          <p:val>
                                            <p:strVal val="#ppt_x"/>
                                          </p:val>
                                        </p:tav>
                                      </p:tavLst>
                                    </p:anim>
                                    <p:anim calcmode="lin" valueType="num">
                                      <p:cBhvr additive="base">
                                        <p:cTn id="48"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2" grpId="0"/>
      <p:bldP spid="20" grpId="0" animBg="1"/>
      <p:bldP spid="51" grpId="0" animBg="1"/>
      <p:bldP spid="5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955419" y="34382"/>
            <a:ext cx="4097625" cy="584775"/>
          </a:xfrm>
          <a:prstGeom prst="rect">
            <a:avLst/>
          </a:prstGeom>
          <a:noFill/>
        </p:spPr>
        <p:txBody>
          <a:bodyPr wrap="square" rtlCol="0">
            <a:spAutoFit/>
          </a:bodyPr>
          <a:lstStyle/>
          <a:p>
            <a:pPr algn="ctr"/>
            <a:r>
              <a:rPr lang="en-US" sz="3200" b="1" dirty="0">
                <a:solidFill>
                  <a:schemeClr val="accent6">
                    <a:lumMod val="50000"/>
                  </a:schemeClr>
                </a:solidFill>
                <a:effectLst>
                  <a:outerShdw blurRad="38100" dist="38100" dir="2700000" algn="tl">
                    <a:srgbClr val="000000">
                      <a:alpha val="43137"/>
                    </a:srgbClr>
                  </a:outerShdw>
                </a:effectLst>
              </a:rPr>
              <a:t>STEP 4 - Results</a:t>
            </a:r>
          </a:p>
        </p:txBody>
      </p:sp>
      <p:pic>
        <p:nvPicPr>
          <p:cNvPr id="32" name="Picture 31"/>
          <p:cNvPicPr>
            <a:picLocks noChangeAspect="1"/>
          </p:cNvPicPr>
          <p:nvPr/>
        </p:nvPicPr>
        <p:blipFill rotWithShape="1">
          <a:blip r:embed="rId3"/>
          <a:srcRect l="50722" t="23416" r="12931" b="10010"/>
          <a:stretch/>
        </p:blipFill>
        <p:spPr>
          <a:xfrm>
            <a:off x="819533" y="1282678"/>
            <a:ext cx="10369395" cy="5341809"/>
          </a:xfrm>
          <a:prstGeom prst="rect">
            <a:avLst/>
          </a:prstGeom>
          <a:ln w="28575">
            <a:solidFill>
              <a:srgbClr val="002060"/>
            </a:solidFill>
          </a:ln>
        </p:spPr>
      </p:pic>
      <p:sp>
        <p:nvSpPr>
          <p:cNvPr id="33" name="TextBox 32"/>
          <p:cNvSpPr txBox="1"/>
          <p:nvPr/>
        </p:nvSpPr>
        <p:spPr>
          <a:xfrm>
            <a:off x="2888302" y="3340941"/>
            <a:ext cx="1707813" cy="307777"/>
          </a:xfrm>
          <a:prstGeom prst="rect">
            <a:avLst/>
          </a:prstGeom>
          <a:solidFill>
            <a:schemeClr val="accent6">
              <a:lumMod val="50000"/>
            </a:schemeClr>
          </a:solidFill>
          <a:ln>
            <a:solidFill>
              <a:schemeClr val="accent6">
                <a:lumMod val="50000"/>
              </a:schemeClr>
            </a:solidFill>
          </a:ln>
        </p:spPr>
        <p:txBody>
          <a:bodyPr wrap="square" rtlCol="0">
            <a:spAutoFit/>
          </a:bodyPr>
          <a:lstStyle/>
          <a:p>
            <a:pPr algn="ctr"/>
            <a:r>
              <a:rPr lang="en-US" sz="1400" b="1" dirty="0">
                <a:solidFill>
                  <a:schemeClr val="bg1"/>
                </a:solidFill>
              </a:rPr>
              <a:t>Constant CV</a:t>
            </a:r>
          </a:p>
        </p:txBody>
      </p:sp>
      <p:sp>
        <p:nvSpPr>
          <p:cNvPr id="34" name="TextBox 33"/>
          <p:cNvSpPr txBox="1"/>
          <p:nvPr/>
        </p:nvSpPr>
        <p:spPr>
          <a:xfrm>
            <a:off x="2888302" y="5774515"/>
            <a:ext cx="1781889" cy="307777"/>
          </a:xfrm>
          <a:prstGeom prst="rect">
            <a:avLst/>
          </a:prstGeom>
          <a:solidFill>
            <a:schemeClr val="accent6">
              <a:lumMod val="50000"/>
            </a:schemeClr>
          </a:solidFill>
          <a:ln>
            <a:solidFill>
              <a:schemeClr val="accent6">
                <a:lumMod val="50000"/>
              </a:schemeClr>
            </a:solidFill>
          </a:ln>
        </p:spPr>
        <p:txBody>
          <a:bodyPr wrap="square" rtlCol="0">
            <a:spAutoFit/>
          </a:bodyPr>
          <a:lstStyle/>
          <a:p>
            <a:pPr algn="ctr"/>
            <a:r>
              <a:rPr lang="en-US" sz="1400" b="1" dirty="0">
                <a:solidFill>
                  <a:schemeClr val="bg1"/>
                </a:solidFill>
              </a:rPr>
              <a:t>Constant Variance</a:t>
            </a:r>
          </a:p>
        </p:txBody>
      </p:sp>
      <p:sp>
        <p:nvSpPr>
          <p:cNvPr id="36" name="TextBox 35"/>
          <p:cNvSpPr txBox="1"/>
          <p:nvPr/>
        </p:nvSpPr>
        <p:spPr>
          <a:xfrm>
            <a:off x="211379" y="197696"/>
            <a:ext cx="2792339" cy="1200329"/>
          </a:xfrm>
          <a:prstGeom prst="rect">
            <a:avLst/>
          </a:prstGeom>
          <a:solidFill>
            <a:srgbClr val="FA0000"/>
          </a:solidFill>
          <a:ln w="28575">
            <a:solidFill>
              <a:schemeClr val="accent6">
                <a:lumMod val="50000"/>
              </a:schemeClr>
            </a:solidFill>
          </a:ln>
        </p:spPr>
        <p:txBody>
          <a:bodyPr wrap="square" rtlCol="0" anchor="ctr">
            <a:spAutoFit/>
          </a:bodyPr>
          <a:lstStyle/>
          <a:p>
            <a:pPr algn="ctr"/>
            <a:r>
              <a:rPr lang="en-US" b="1" dirty="0">
                <a:solidFill>
                  <a:schemeClr val="bg1"/>
                </a:solidFill>
              </a:rPr>
              <a:t>Results:  data was inverse transformed to return to the original scale before graphing</a:t>
            </a:r>
          </a:p>
        </p:txBody>
      </p:sp>
      <p:sp>
        <p:nvSpPr>
          <p:cNvPr id="20" name="TextBox 19"/>
          <p:cNvSpPr txBox="1"/>
          <p:nvPr/>
        </p:nvSpPr>
        <p:spPr>
          <a:xfrm>
            <a:off x="819532" y="3636245"/>
            <a:ext cx="9088742" cy="369332"/>
          </a:xfrm>
          <a:prstGeom prst="rect">
            <a:avLst/>
          </a:prstGeom>
          <a:solidFill>
            <a:srgbClr val="002060"/>
          </a:solidFill>
          <a:ln>
            <a:solidFill>
              <a:schemeClr val="bg1"/>
            </a:solidFill>
          </a:ln>
        </p:spPr>
        <p:txBody>
          <a:bodyPr wrap="square" rtlCol="0">
            <a:spAutoFit/>
          </a:bodyPr>
          <a:lstStyle/>
          <a:p>
            <a:pPr algn="ctr"/>
            <a:r>
              <a:rPr lang="en-US" dirty="0">
                <a:solidFill>
                  <a:schemeClr val="bg1"/>
                </a:solidFill>
              </a:rPr>
              <a:t>To Constant CV is necessary 10 replicates to found difference between average (TP: 0.9)</a:t>
            </a:r>
          </a:p>
        </p:txBody>
      </p:sp>
      <p:sp>
        <p:nvSpPr>
          <p:cNvPr id="37" name="TextBox 36"/>
          <p:cNvSpPr txBox="1"/>
          <p:nvPr/>
        </p:nvSpPr>
        <p:spPr>
          <a:xfrm>
            <a:off x="819532" y="4004483"/>
            <a:ext cx="9088742" cy="369332"/>
          </a:xfrm>
          <a:prstGeom prst="rect">
            <a:avLst/>
          </a:prstGeom>
          <a:solidFill>
            <a:srgbClr val="C00000"/>
          </a:solidFill>
        </p:spPr>
        <p:txBody>
          <a:bodyPr wrap="square" rtlCol="0">
            <a:spAutoFit/>
          </a:bodyPr>
          <a:lstStyle/>
          <a:p>
            <a:pPr algn="ctr"/>
            <a:r>
              <a:rPr lang="en-US" dirty="0">
                <a:solidFill>
                  <a:schemeClr val="bg1"/>
                </a:solidFill>
              </a:rPr>
              <a:t>To Constant Variance is necessary 8 replicates to found difference between average (TP: 0.9)</a:t>
            </a:r>
          </a:p>
        </p:txBody>
      </p:sp>
      <p:grpSp>
        <p:nvGrpSpPr>
          <p:cNvPr id="16" name="Group 15"/>
          <p:cNvGrpSpPr/>
          <p:nvPr/>
        </p:nvGrpSpPr>
        <p:grpSpPr>
          <a:xfrm>
            <a:off x="2546041" y="4373815"/>
            <a:ext cx="5931720" cy="858505"/>
            <a:chOff x="2546041" y="4373815"/>
            <a:chExt cx="5931720" cy="858505"/>
          </a:xfrm>
        </p:grpSpPr>
        <p:sp>
          <p:nvSpPr>
            <p:cNvPr id="11" name="Elipse 10">
              <a:extLst>
                <a:ext uri="{FF2B5EF4-FFF2-40B4-BE49-F238E27FC236}">
                  <a16:creationId xmlns:a16="http://schemas.microsoft.com/office/drawing/2014/main" id="{FF7A1C07-F8E3-45B7-B58B-2311E52C6C5A}"/>
                </a:ext>
              </a:extLst>
            </p:cNvPr>
            <p:cNvSpPr/>
            <p:nvPr/>
          </p:nvSpPr>
          <p:spPr>
            <a:xfrm>
              <a:off x="4031025" y="4669098"/>
              <a:ext cx="264446" cy="117655"/>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24" name="Conector de Seta Reta 23">
              <a:extLst>
                <a:ext uri="{FF2B5EF4-FFF2-40B4-BE49-F238E27FC236}">
                  <a16:creationId xmlns:a16="http://schemas.microsoft.com/office/drawing/2014/main" id="{0A6F0315-CB8D-4219-8DF1-28CFC4E441D1}"/>
                </a:ext>
              </a:extLst>
            </p:cNvPr>
            <p:cNvCxnSpPr>
              <a:cxnSpLocks/>
            </p:cNvCxnSpPr>
            <p:nvPr/>
          </p:nvCxnSpPr>
          <p:spPr>
            <a:xfrm>
              <a:off x="2546041" y="5217507"/>
              <a:ext cx="1484984" cy="14813"/>
            </a:xfrm>
            <a:prstGeom prst="straightConnector1">
              <a:avLst/>
            </a:prstGeom>
            <a:ln w="19050">
              <a:solidFill>
                <a:srgbClr val="FF0000"/>
              </a:solidFill>
              <a:prstDash val="lgDash"/>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1" name="Conector de Seta Reta 30">
              <a:extLst>
                <a:ext uri="{FF2B5EF4-FFF2-40B4-BE49-F238E27FC236}">
                  <a16:creationId xmlns:a16="http://schemas.microsoft.com/office/drawing/2014/main" id="{55B28BCC-CF4D-41D3-881B-42B603282BA4}"/>
                </a:ext>
              </a:extLst>
            </p:cNvPr>
            <p:cNvCxnSpPr>
              <a:cxnSpLocks/>
            </p:cNvCxnSpPr>
            <p:nvPr/>
          </p:nvCxnSpPr>
          <p:spPr>
            <a:xfrm flipV="1">
              <a:off x="4295471" y="4393553"/>
              <a:ext cx="4182290" cy="838767"/>
            </a:xfrm>
            <a:prstGeom prst="straightConnector1">
              <a:avLst/>
            </a:prstGeom>
            <a:ln w="19050">
              <a:solidFill>
                <a:srgbClr val="FF0000"/>
              </a:solidFill>
              <a:prstDash val="lgDash"/>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37" idx="2"/>
            </p:cNvCxnSpPr>
            <p:nvPr/>
          </p:nvCxnSpPr>
          <p:spPr>
            <a:xfrm flipH="1">
              <a:off x="4295471" y="4373815"/>
              <a:ext cx="1068432" cy="843692"/>
            </a:xfrm>
            <a:prstGeom prst="straightConnector1">
              <a:avLst/>
            </a:prstGeom>
            <a:ln w="38100">
              <a:solidFill>
                <a:srgbClr val="C00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V="1">
              <a:off x="4163248" y="4786753"/>
              <a:ext cx="0" cy="421477"/>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5" name="Group 14"/>
          <p:cNvGrpSpPr/>
          <p:nvPr/>
        </p:nvGrpSpPr>
        <p:grpSpPr>
          <a:xfrm>
            <a:off x="2503967" y="1868558"/>
            <a:ext cx="6065269" cy="1767687"/>
            <a:chOff x="2503967" y="1868558"/>
            <a:chExt cx="6065269" cy="1767687"/>
          </a:xfrm>
        </p:grpSpPr>
        <p:cxnSp>
          <p:nvCxnSpPr>
            <p:cNvPr id="3" name="Conector de Seta Reta 2">
              <a:extLst>
                <a:ext uri="{FF2B5EF4-FFF2-40B4-BE49-F238E27FC236}">
                  <a16:creationId xmlns:a16="http://schemas.microsoft.com/office/drawing/2014/main" id="{E1433531-ECA8-4493-AEE9-139DCDCBFF8A}"/>
                </a:ext>
              </a:extLst>
            </p:cNvPr>
            <p:cNvCxnSpPr>
              <a:cxnSpLocks/>
            </p:cNvCxnSpPr>
            <p:nvPr/>
          </p:nvCxnSpPr>
          <p:spPr>
            <a:xfrm flipV="1">
              <a:off x="4682327" y="1868558"/>
              <a:ext cx="3886909" cy="917172"/>
            </a:xfrm>
            <a:prstGeom prst="straightConnector1">
              <a:avLst/>
            </a:prstGeom>
            <a:ln w="19050">
              <a:solidFill>
                <a:srgbClr val="FF0000"/>
              </a:solidFill>
              <a:prstDash val="lgDash"/>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4" name="Elipse 3">
              <a:extLst>
                <a:ext uri="{FF2B5EF4-FFF2-40B4-BE49-F238E27FC236}">
                  <a16:creationId xmlns:a16="http://schemas.microsoft.com/office/drawing/2014/main" id="{09A68CBF-61D3-4D32-960C-1F6624EE8235}"/>
                </a:ext>
              </a:extLst>
            </p:cNvPr>
            <p:cNvSpPr/>
            <p:nvPr/>
          </p:nvSpPr>
          <p:spPr>
            <a:xfrm>
              <a:off x="4405746" y="2244079"/>
              <a:ext cx="264446" cy="135440"/>
            </a:xfrm>
            <a:prstGeom prst="ellipse">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23" name="Conector de Seta Reta 22">
              <a:extLst>
                <a:ext uri="{FF2B5EF4-FFF2-40B4-BE49-F238E27FC236}">
                  <a16:creationId xmlns:a16="http://schemas.microsoft.com/office/drawing/2014/main" id="{57544EA2-FFCF-4961-891F-9C73CAF69737}"/>
                </a:ext>
              </a:extLst>
            </p:cNvPr>
            <p:cNvCxnSpPr>
              <a:cxnSpLocks/>
            </p:cNvCxnSpPr>
            <p:nvPr/>
          </p:nvCxnSpPr>
          <p:spPr>
            <a:xfrm>
              <a:off x="2503967" y="2785730"/>
              <a:ext cx="1885153" cy="0"/>
            </a:xfrm>
            <a:prstGeom prst="straightConnector1">
              <a:avLst/>
            </a:prstGeom>
            <a:ln w="19050">
              <a:solidFill>
                <a:srgbClr val="FF0000"/>
              </a:solidFill>
              <a:prstDash val="lgDash"/>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20" idx="0"/>
            </p:cNvCxnSpPr>
            <p:nvPr/>
          </p:nvCxnSpPr>
          <p:spPr>
            <a:xfrm flipH="1" flipV="1">
              <a:off x="4596115" y="2886145"/>
              <a:ext cx="767788" cy="750100"/>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4537969" y="2379519"/>
              <a:ext cx="0" cy="406211"/>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36311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3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230280" y="0"/>
            <a:ext cx="4106487" cy="523220"/>
          </a:xfrm>
          <a:prstGeom prst="rect">
            <a:avLst/>
          </a:prstGeom>
          <a:solidFill>
            <a:schemeClr val="accent6">
              <a:lumMod val="50000"/>
            </a:schemeClr>
          </a:solidFill>
        </p:spPr>
        <p:txBody>
          <a:bodyPr wrap="square" rtlCol="0">
            <a:spAutoFit/>
          </a:bodyPr>
          <a:lstStyle/>
          <a:p>
            <a:pPr algn="ctr"/>
            <a:r>
              <a:rPr lang="en-US" sz="2800" b="1" dirty="0">
                <a:solidFill>
                  <a:schemeClr val="bg1"/>
                </a:solidFill>
                <a:effectLst>
                  <a:outerShdw blurRad="38100" dist="38100" dir="2700000" algn="tl">
                    <a:srgbClr val="000000">
                      <a:alpha val="43137"/>
                    </a:srgbClr>
                  </a:outerShdw>
                </a:effectLst>
              </a:rPr>
              <a:t>Results – Constant CV</a:t>
            </a:r>
          </a:p>
        </p:txBody>
      </p:sp>
      <p:sp>
        <p:nvSpPr>
          <p:cNvPr id="10" name="TextBox 9"/>
          <p:cNvSpPr txBox="1"/>
          <p:nvPr/>
        </p:nvSpPr>
        <p:spPr>
          <a:xfrm>
            <a:off x="0" y="3965171"/>
            <a:ext cx="1770761" cy="830997"/>
          </a:xfrm>
          <a:prstGeom prst="rect">
            <a:avLst/>
          </a:prstGeom>
          <a:solidFill>
            <a:schemeClr val="accent6">
              <a:lumMod val="50000"/>
            </a:schemeClr>
          </a:solidFill>
        </p:spPr>
        <p:txBody>
          <a:bodyPr wrap="square" rtlCol="0">
            <a:spAutoFit/>
          </a:bodyPr>
          <a:lstStyle/>
          <a:p>
            <a:r>
              <a:rPr lang="en-US" sz="1200" b="1" dirty="0">
                <a:solidFill>
                  <a:schemeClr val="bg1"/>
                </a:solidFill>
              </a:rPr>
              <a:t>Confidence Level: 0.01</a:t>
            </a:r>
          </a:p>
          <a:p>
            <a:r>
              <a:rPr lang="en-US" sz="1200" b="1" dirty="0">
                <a:solidFill>
                  <a:schemeClr val="bg1"/>
                </a:solidFill>
              </a:rPr>
              <a:t>Target Mean: 0.75</a:t>
            </a:r>
          </a:p>
          <a:p>
            <a:r>
              <a:rPr lang="en-US" sz="1200" b="1" dirty="0">
                <a:solidFill>
                  <a:schemeClr val="bg1"/>
                </a:solidFill>
              </a:rPr>
              <a:t>Target SD: 0.03</a:t>
            </a:r>
          </a:p>
          <a:p>
            <a:r>
              <a:rPr lang="en-US" sz="1200" b="1" dirty="0">
                <a:solidFill>
                  <a:schemeClr val="bg1"/>
                </a:solidFill>
              </a:rPr>
              <a:t>Desired Test Power: 0.99</a:t>
            </a:r>
          </a:p>
        </p:txBody>
      </p:sp>
      <p:sp>
        <p:nvSpPr>
          <p:cNvPr id="13" name="TextBox 12"/>
          <p:cNvSpPr txBox="1"/>
          <p:nvPr/>
        </p:nvSpPr>
        <p:spPr>
          <a:xfrm>
            <a:off x="10421238" y="523220"/>
            <a:ext cx="1770761" cy="830997"/>
          </a:xfrm>
          <a:prstGeom prst="rect">
            <a:avLst/>
          </a:prstGeom>
          <a:solidFill>
            <a:schemeClr val="accent5">
              <a:lumMod val="75000"/>
            </a:schemeClr>
          </a:solidFill>
        </p:spPr>
        <p:txBody>
          <a:bodyPr wrap="square" rtlCol="0">
            <a:spAutoFit/>
          </a:bodyPr>
          <a:lstStyle/>
          <a:p>
            <a:r>
              <a:rPr lang="en-US" sz="1200" b="1" dirty="0">
                <a:solidFill>
                  <a:schemeClr val="bg1"/>
                </a:solidFill>
              </a:rPr>
              <a:t>Confidence Level: 0.05</a:t>
            </a:r>
          </a:p>
          <a:p>
            <a:r>
              <a:rPr lang="en-US" sz="1200" b="1" dirty="0">
                <a:solidFill>
                  <a:schemeClr val="bg1"/>
                </a:solidFill>
              </a:rPr>
              <a:t>Target Mean: 0.75</a:t>
            </a:r>
          </a:p>
          <a:p>
            <a:r>
              <a:rPr lang="en-US" sz="1200" b="1" dirty="0">
                <a:solidFill>
                  <a:schemeClr val="bg1"/>
                </a:solidFill>
              </a:rPr>
              <a:t>Target SD: 0.03</a:t>
            </a:r>
          </a:p>
          <a:p>
            <a:r>
              <a:rPr lang="en-US" sz="1200" b="1" dirty="0">
                <a:solidFill>
                  <a:schemeClr val="bg1"/>
                </a:solidFill>
              </a:rPr>
              <a:t>Desired Test Power: 0.95</a:t>
            </a:r>
          </a:p>
        </p:txBody>
      </p:sp>
      <p:pic>
        <p:nvPicPr>
          <p:cNvPr id="14" name="Picture 13"/>
          <p:cNvPicPr>
            <a:picLocks noChangeAspect="1"/>
          </p:cNvPicPr>
          <p:nvPr/>
        </p:nvPicPr>
        <p:blipFill rotWithShape="1">
          <a:blip r:embed="rId2"/>
          <a:srcRect l="52024" t="15685" r="9695" b="51822"/>
          <a:stretch/>
        </p:blipFill>
        <p:spPr>
          <a:xfrm>
            <a:off x="2683406" y="4090737"/>
            <a:ext cx="9508594" cy="2767263"/>
          </a:xfrm>
          <a:prstGeom prst="rect">
            <a:avLst/>
          </a:prstGeom>
        </p:spPr>
      </p:pic>
      <p:pic>
        <p:nvPicPr>
          <p:cNvPr id="15" name="Picture 14"/>
          <p:cNvPicPr>
            <a:picLocks noChangeAspect="1"/>
          </p:cNvPicPr>
          <p:nvPr/>
        </p:nvPicPr>
        <p:blipFill rotWithShape="1">
          <a:blip r:embed="rId3"/>
          <a:srcRect l="51968" t="15266" r="9573" b="51242"/>
          <a:stretch/>
        </p:blipFill>
        <p:spPr>
          <a:xfrm>
            <a:off x="27397" y="523220"/>
            <a:ext cx="9373278" cy="2736519"/>
          </a:xfrm>
          <a:prstGeom prst="rect">
            <a:avLst/>
          </a:prstGeom>
        </p:spPr>
      </p:pic>
      <p:sp>
        <p:nvSpPr>
          <p:cNvPr id="5" name="TextBox 4"/>
          <p:cNvSpPr txBox="1"/>
          <p:nvPr/>
        </p:nvSpPr>
        <p:spPr>
          <a:xfrm>
            <a:off x="749715" y="527417"/>
            <a:ext cx="4058950" cy="646331"/>
          </a:xfrm>
          <a:prstGeom prst="rect">
            <a:avLst/>
          </a:prstGeom>
          <a:solidFill>
            <a:schemeClr val="accent4">
              <a:lumMod val="40000"/>
              <a:lumOff val="60000"/>
            </a:schemeClr>
          </a:solidFill>
        </p:spPr>
        <p:txBody>
          <a:bodyPr wrap="square" rtlCol="0">
            <a:spAutoFit/>
          </a:bodyPr>
          <a:lstStyle/>
          <a:p>
            <a:pPr algn="ctr"/>
            <a:r>
              <a:rPr lang="en-US" b="1" dirty="0"/>
              <a:t>When the Test Power is 0.95 and the Confidence Level 0.05, we found that</a:t>
            </a:r>
          </a:p>
        </p:txBody>
      </p:sp>
      <p:sp>
        <p:nvSpPr>
          <p:cNvPr id="7" name="TextBox 6"/>
          <p:cNvSpPr txBox="1"/>
          <p:nvPr/>
        </p:nvSpPr>
        <p:spPr>
          <a:xfrm>
            <a:off x="0" y="3042093"/>
            <a:ext cx="3112407" cy="646331"/>
          </a:xfrm>
          <a:prstGeom prst="rect">
            <a:avLst/>
          </a:prstGeom>
          <a:solidFill>
            <a:schemeClr val="accent4">
              <a:lumMod val="40000"/>
              <a:lumOff val="60000"/>
            </a:schemeClr>
          </a:solidFill>
        </p:spPr>
        <p:txBody>
          <a:bodyPr wrap="square" rtlCol="0">
            <a:spAutoFit/>
          </a:bodyPr>
          <a:lstStyle/>
          <a:p>
            <a:pPr algn="ctr"/>
            <a:r>
              <a:rPr lang="en-US" b="1" dirty="0"/>
              <a:t>6 replicates we have 18.85% of difference between means </a:t>
            </a:r>
          </a:p>
        </p:txBody>
      </p:sp>
      <p:sp>
        <p:nvSpPr>
          <p:cNvPr id="32" name="TextBox 31"/>
          <p:cNvSpPr txBox="1"/>
          <p:nvPr/>
        </p:nvSpPr>
        <p:spPr>
          <a:xfrm>
            <a:off x="3763618" y="3063508"/>
            <a:ext cx="3112407" cy="646331"/>
          </a:xfrm>
          <a:prstGeom prst="rect">
            <a:avLst/>
          </a:prstGeom>
          <a:solidFill>
            <a:schemeClr val="accent4">
              <a:lumMod val="40000"/>
              <a:lumOff val="60000"/>
            </a:schemeClr>
          </a:solidFill>
        </p:spPr>
        <p:txBody>
          <a:bodyPr wrap="square" rtlCol="0">
            <a:spAutoFit/>
          </a:bodyPr>
          <a:lstStyle/>
          <a:p>
            <a:pPr algn="ctr"/>
            <a:r>
              <a:rPr lang="en-US" b="1" dirty="0"/>
              <a:t>10 replicates we have 14.815% of difference between means </a:t>
            </a:r>
          </a:p>
        </p:txBody>
      </p:sp>
      <p:sp>
        <p:nvSpPr>
          <p:cNvPr id="33" name="TextBox 32"/>
          <p:cNvSpPr txBox="1"/>
          <p:nvPr/>
        </p:nvSpPr>
        <p:spPr>
          <a:xfrm>
            <a:off x="3290347" y="4090737"/>
            <a:ext cx="4058950" cy="646331"/>
          </a:xfrm>
          <a:prstGeom prst="rect">
            <a:avLst/>
          </a:prstGeom>
          <a:solidFill>
            <a:schemeClr val="accent4">
              <a:lumMod val="40000"/>
              <a:lumOff val="60000"/>
            </a:schemeClr>
          </a:solidFill>
        </p:spPr>
        <p:txBody>
          <a:bodyPr wrap="square" rtlCol="0">
            <a:spAutoFit/>
          </a:bodyPr>
          <a:lstStyle/>
          <a:p>
            <a:pPr algn="ctr"/>
            <a:r>
              <a:rPr lang="en-US" b="1" dirty="0"/>
              <a:t>When the Test Power is 0.99 and the Confidence Level 0.01, we found that</a:t>
            </a:r>
          </a:p>
        </p:txBody>
      </p:sp>
      <p:sp>
        <p:nvSpPr>
          <p:cNvPr id="34" name="TextBox 33"/>
          <p:cNvSpPr txBox="1"/>
          <p:nvPr/>
        </p:nvSpPr>
        <p:spPr>
          <a:xfrm>
            <a:off x="0" y="6211669"/>
            <a:ext cx="3112407" cy="646331"/>
          </a:xfrm>
          <a:prstGeom prst="rect">
            <a:avLst/>
          </a:prstGeom>
          <a:solidFill>
            <a:schemeClr val="accent4">
              <a:lumMod val="40000"/>
              <a:lumOff val="60000"/>
            </a:schemeClr>
          </a:solidFill>
        </p:spPr>
        <p:txBody>
          <a:bodyPr wrap="square" rtlCol="0">
            <a:spAutoFit/>
          </a:bodyPr>
          <a:lstStyle/>
          <a:p>
            <a:pPr algn="ctr"/>
            <a:r>
              <a:rPr lang="en-US" b="1" dirty="0"/>
              <a:t>6 replicates we have 31.826% of difference between means </a:t>
            </a:r>
          </a:p>
        </p:txBody>
      </p:sp>
      <p:sp>
        <p:nvSpPr>
          <p:cNvPr id="35" name="TextBox 34"/>
          <p:cNvSpPr txBox="1"/>
          <p:nvPr/>
        </p:nvSpPr>
        <p:spPr>
          <a:xfrm>
            <a:off x="5093521" y="6214127"/>
            <a:ext cx="3112407" cy="646331"/>
          </a:xfrm>
          <a:prstGeom prst="rect">
            <a:avLst/>
          </a:prstGeom>
          <a:solidFill>
            <a:schemeClr val="accent4">
              <a:lumMod val="40000"/>
              <a:lumOff val="60000"/>
            </a:schemeClr>
          </a:solidFill>
        </p:spPr>
        <p:txBody>
          <a:bodyPr wrap="square" rtlCol="0">
            <a:spAutoFit/>
          </a:bodyPr>
          <a:lstStyle/>
          <a:p>
            <a:pPr algn="ctr"/>
            <a:r>
              <a:rPr lang="en-US" b="1" dirty="0"/>
              <a:t>8 replicates we have 23.027% of difference between means </a:t>
            </a:r>
          </a:p>
        </p:txBody>
      </p:sp>
      <p:grpSp>
        <p:nvGrpSpPr>
          <p:cNvPr id="79" name="Group 78"/>
          <p:cNvGrpSpPr/>
          <p:nvPr/>
        </p:nvGrpSpPr>
        <p:grpSpPr>
          <a:xfrm>
            <a:off x="3991969" y="4420624"/>
            <a:ext cx="6277971" cy="2014296"/>
            <a:chOff x="3991969" y="4420624"/>
            <a:chExt cx="6277971" cy="2014296"/>
          </a:xfrm>
        </p:grpSpPr>
        <p:grpSp>
          <p:nvGrpSpPr>
            <p:cNvPr id="44" name="Agrupar 43">
              <a:extLst>
                <a:ext uri="{FF2B5EF4-FFF2-40B4-BE49-F238E27FC236}">
                  <a16:creationId xmlns:a16="http://schemas.microsoft.com/office/drawing/2014/main" id="{4B491D06-581A-4505-AC1F-3D3648591453}"/>
                </a:ext>
              </a:extLst>
            </p:cNvPr>
            <p:cNvGrpSpPr/>
            <p:nvPr/>
          </p:nvGrpSpPr>
          <p:grpSpPr>
            <a:xfrm>
              <a:off x="3991969" y="4420624"/>
              <a:ext cx="6277971" cy="2014296"/>
              <a:chOff x="3991969" y="4420624"/>
              <a:chExt cx="6277971" cy="2014296"/>
            </a:xfrm>
          </p:grpSpPr>
          <p:cxnSp>
            <p:nvCxnSpPr>
              <p:cNvPr id="24" name="Conector de Seta Reta 23">
                <a:extLst>
                  <a:ext uri="{FF2B5EF4-FFF2-40B4-BE49-F238E27FC236}">
                    <a16:creationId xmlns:a16="http://schemas.microsoft.com/office/drawing/2014/main" id="{37193D24-8EBF-43FE-90AF-07CF25CF1178}"/>
                  </a:ext>
                </a:extLst>
              </p:cNvPr>
              <p:cNvCxnSpPr>
                <a:cxnSpLocks/>
              </p:cNvCxnSpPr>
              <p:nvPr/>
            </p:nvCxnSpPr>
            <p:spPr>
              <a:xfrm>
                <a:off x="3991969" y="5785549"/>
                <a:ext cx="1426192" cy="0"/>
              </a:xfrm>
              <a:prstGeom prst="straightConnector1">
                <a:avLst/>
              </a:prstGeom>
              <a:ln w="28575">
                <a:solidFill>
                  <a:srgbClr val="08B836"/>
                </a:solidFill>
                <a:prstDash val="lgDash"/>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7" name="Elipse 26">
                <a:extLst>
                  <a:ext uri="{FF2B5EF4-FFF2-40B4-BE49-F238E27FC236}">
                    <a16:creationId xmlns:a16="http://schemas.microsoft.com/office/drawing/2014/main" id="{500996B4-C48B-48B7-BA8E-5589D5FA5BD5}"/>
                  </a:ext>
                </a:extLst>
              </p:cNvPr>
              <p:cNvSpPr/>
              <p:nvPr/>
            </p:nvSpPr>
            <p:spPr>
              <a:xfrm>
                <a:off x="5418161" y="4911741"/>
                <a:ext cx="192305" cy="112916"/>
              </a:xfrm>
              <a:prstGeom prst="ellipse">
                <a:avLst/>
              </a:prstGeom>
              <a:noFill/>
              <a:ln w="28575">
                <a:solidFill>
                  <a:srgbClr val="08B8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28" name="Conector de Seta Reta 27">
                <a:extLst>
                  <a:ext uri="{FF2B5EF4-FFF2-40B4-BE49-F238E27FC236}">
                    <a16:creationId xmlns:a16="http://schemas.microsoft.com/office/drawing/2014/main" id="{5465564A-89A8-4095-A31B-941CA381092C}"/>
                  </a:ext>
                </a:extLst>
              </p:cNvPr>
              <p:cNvCxnSpPr>
                <a:cxnSpLocks/>
              </p:cNvCxnSpPr>
              <p:nvPr/>
            </p:nvCxnSpPr>
            <p:spPr>
              <a:xfrm flipV="1">
                <a:off x="5629231" y="4420624"/>
                <a:ext cx="4633885" cy="1343505"/>
              </a:xfrm>
              <a:prstGeom prst="straightConnector1">
                <a:avLst/>
              </a:prstGeom>
              <a:ln w="28575">
                <a:solidFill>
                  <a:srgbClr val="08B836"/>
                </a:solidFill>
                <a:prstDash val="lgDash"/>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0" name="Conector de Seta Reta 29">
                <a:extLst>
                  <a:ext uri="{FF2B5EF4-FFF2-40B4-BE49-F238E27FC236}">
                    <a16:creationId xmlns:a16="http://schemas.microsoft.com/office/drawing/2014/main" id="{61464D09-399D-46FE-978C-326EFD0D8C37}"/>
                  </a:ext>
                </a:extLst>
              </p:cNvPr>
              <p:cNvCxnSpPr>
                <a:cxnSpLocks/>
              </p:cNvCxnSpPr>
              <p:nvPr/>
            </p:nvCxnSpPr>
            <p:spPr>
              <a:xfrm>
                <a:off x="10269940" y="4427448"/>
                <a:ext cx="0" cy="2007472"/>
              </a:xfrm>
              <a:prstGeom prst="straightConnector1">
                <a:avLst/>
              </a:prstGeom>
              <a:ln w="28575">
                <a:solidFill>
                  <a:srgbClr val="08B836"/>
                </a:solidFill>
                <a:prstDash val="lgDash"/>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cxnSp>
          <p:nvCxnSpPr>
            <p:cNvPr id="39" name="Straight Arrow Connector 38"/>
            <p:cNvCxnSpPr>
              <a:stCxn id="35" idx="0"/>
            </p:cNvCxnSpPr>
            <p:nvPr/>
          </p:nvCxnSpPr>
          <p:spPr>
            <a:xfrm flipH="1" flipV="1">
              <a:off x="5643151" y="5829094"/>
              <a:ext cx="1006574" cy="385033"/>
            </a:xfrm>
            <a:prstGeom prst="straightConnector1">
              <a:avLst/>
            </a:prstGeom>
            <a:ln w="28575">
              <a:solidFill>
                <a:srgbClr val="00B050"/>
              </a:solidFill>
              <a:prstDash val="lg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5514313" y="5066955"/>
              <a:ext cx="27047" cy="674441"/>
            </a:xfrm>
            <a:prstGeom prst="straightConnector1">
              <a:avLst/>
            </a:prstGeom>
            <a:ln w="28575">
              <a:solidFill>
                <a:srgbClr val="00B050"/>
              </a:solidFill>
              <a:prstDash val="sysDash"/>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78" name="Group 77"/>
          <p:cNvGrpSpPr/>
          <p:nvPr/>
        </p:nvGrpSpPr>
        <p:grpSpPr>
          <a:xfrm>
            <a:off x="3079044" y="4420624"/>
            <a:ext cx="7622507" cy="2233329"/>
            <a:chOff x="3079044" y="4420624"/>
            <a:chExt cx="7622507" cy="2233329"/>
          </a:xfrm>
        </p:grpSpPr>
        <p:grpSp>
          <p:nvGrpSpPr>
            <p:cNvPr id="43" name="Agrupar 42">
              <a:extLst>
                <a:ext uri="{FF2B5EF4-FFF2-40B4-BE49-F238E27FC236}">
                  <a16:creationId xmlns:a16="http://schemas.microsoft.com/office/drawing/2014/main" id="{12CBB210-EF4D-4759-BEEF-85E206C8B259}"/>
                </a:ext>
              </a:extLst>
            </p:cNvPr>
            <p:cNvGrpSpPr/>
            <p:nvPr/>
          </p:nvGrpSpPr>
          <p:grpSpPr>
            <a:xfrm>
              <a:off x="3991969" y="4420624"/>
              <a:ext cx="6709582" cy="2007472"/>
              <a:chOff x="3991969" y="4420624"/>
              <a:chExt cx="6709582" cy="2007472"/>
            </a:xfrm>
          </p:grpSpPr>
          <p:cxnSp>
            <p:nvCxnSpPr>
              <p:cNvPr id="25" name="Conector de Seta Reta 24">
                <a:extLst>
                  <a:ext uri="{FF2B5EF4-FFF2-40B4-BE49-F238E27FC236}">
                    <a16:creationId xmlns:a16="http://schemas.microsoft.com/office/drawing/2014/main" id="{16D9A020-1FA0-4F60-994D-DFCF0EAAB7FA}"/>
                  </a:ext>
                </a:extLst>
              </p:cNvPr>
              <p:cNvCxnSpPr>
                <a:cxnSpLocks/>
              </p:cNvCxnSpPr>
              <p:nvPr/>
            </p:nvCxnSpPr>
            <p:spPr>
              <a:xfrm>
                <a:off x="3991969" y="6024389"/>
                <a:ext cx="1013347" cy="0"/>
              </a:xfrm>
              <a:prstGeom prst="straightConnector1">
                <a:avLst/>
              </a:prstGeom>
              <a:ln w="28575">
                <a:solidFill>
                  <a:srgbClr val="7030A0"/>
                </a:solidFill>
                <a:prstDash val="lgDash"/>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6" name="Elipse 25">
                <a:extLst>
                  <a:ext uri="{FF2B5EF4-FFF2-40B4-BE49-F238E27FC236}">
                    <a16:creationId xmlns:a16="http://schemas.microsoft.com/office/drawing/2014/main" id="{257FC1B7-AF27-4912-866D-DDAF98747396}"/>
                  </a:ext>
                </a:extLst>
              </p:cNvPr>
              <p:cNvSpPr/>
              <p:nvPr/>
            </p:nvSpPr>
            <p:spPr>
              <a:xfrm>
                <a:off x="5005316" y="4911741"/>
                <a:ext cx="192305" cy="112916"/>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29" name="Conector de Seta Reta 28">
                <a:extLst>
                  <a:ext uri="{FF2B5EF4-FFF2-40B4-BE49-F238E27FC236}">
                    <a16:creationId xmlns:a16="http://schemas.microsoft.com/office/drawing/2014/main" id="{B058ECAC-5047-4E72-A817-C4C7024B48ED}"/>
                  </a:ext>
                </a:extLst>
              </p:cNvPr>
              <p:cNvCxnSpPr>
                <a:cxnSpLocks/>
              </p:cNvCxnSpPr>
              <p:nvPr/>
            </p:nvCxnSpPr>
            <p:spPr>
              <a:xfrm flipV="1">
                <a:off x="5285193" y="4420624"/>
                <a:ext cx="5375414" cy="1597374"/>
              </a:xfrm>
              <a:prstGeom prst="straightConnector1">
                <a:avLst/>
              </a:prstGeom>
              <a:ln w="28575">
                <a:solidFill>
                  <a:srgbClr val="7030A0"/>
                </a:solidFill>
                <a:prstDash val="lgDash"/>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1" name="Conector de Seta Reta 30">
                <a:extLst>
                  <a:ext uri="{FF2B5EF4-FFF2-40B4-BE49-F238E27FC236}">
                    <a16:creationId xmlns:a16="http://schemas.microsoft.com/office/drawing/2014/main" id="{67D337FD-3DE5-4ABE-99A8-2461EEC005F0}"/>
                  </a:ext>
                </a:extLst>
              </p:cNvPr>
              <p:cNvCxnSpPr>
                <a:cxnSpLocks/>
              </p:cNvCxnSpPr>
              <p:nvPr/>
            </p:nvCxnSpPr>
            <p:spPr>
              <a:xfrm>
                <a:off x="10701551" y="4420624"/>
                <a:ext cx="0" cy="2007472"/>
              </a:xfrm>
              <a:prstGeom prst="straightConnector1">
                <a:avLst/>
              </a:prstGeom>
              <a:ln w="28575">
                <a:solidFill>
                  <a:srgbClr val="7030A0"/>
                </a:solidFill>
                <a:prstDash val="lgDash"/>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cxnSp>
          <p:nvCxnSpPr>
            <p:cNvPr id="19" name="Straight Arrow Connector 18"/>
            <p:cNvCxnSpPr/>
            <p:nvPr/>
          </p:nvCxnSpPr>
          <p:spPr>
            <a:xfrm flipV="1">
              <a:off x="3079044" y="6043384"/>
              <a:ext cx="1926272" cy="610569"/>
            </a:xfrm>
            <a:prstGeom prst="straightConnector1">
              <a:avLst/>
            </a:prstGeom>
            <a:ln w="28575">
              <a:solidFill>
                <a:srgbClr val="7030A0"/>
              </a:solidFill>
              <a:prstDash val="lg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5097748" y="5024657"/>
              <a:ext cx="11089" cy="904193"/>
            </a:xfrm>
            <a:prstGeom prst="straightConnector1">
              <a:avLst/>
            </a:prstGeom>
            <a:ln w="28575">
              <a:solidFill>
                <a:srgbClr val="7030A0"/>
              </a:solidFill>
              <a:prstDash val="sysDash"/>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1323614" y="880281"/>
            <a:ext cx="6107592" cy="2172610"/>
            <a:chOff x="1323614" y="880281"/>
            <a:chExt cx="6107592" cy="2172610"/>
          </a:xfrm>
        </p:grpSpPr>
        <p:grpSp>
          <p:nvGrpSpPr>
            <p:cNvPr id="52" name="Agrupar 51">
              <a:extLst>
                <a:ext uri="{FF2B5EF4-FFF2-40B4-BE49-F238E27FC236}">
                  <a16:creationId xmlns:a16="http://schemas.microsoft.com/office/drawing/2014/main" id="{92A3051D-3435-4455-997F-DA3682A83995}"/>
                </a:ext>
              </a:extLst>
            </p:cNvPr>
            <p:cNvGrpSpPr/>
            <p:nvPr/>
          </p:nvGrpSpPr>
          <p:grpSpPr>
            <a:xfrm>
              <a:off x="1344304" y="880281"/>
              <a:ext cx="6086902" cy="1965277"/>
              <a:chOff x="1344304" y="880281"/>
              <a:chExt cx="6086902" cy="1965277"/>
            </a:xfrm>
          </p:grpSpPr>
          <p:cxnSp>
            <p:nvCxnSpPr>
              <p:cNvPr id="3" name="Conector de Seta Reta 2">
                <a:extLst>
                  <a:ext uri="{FF2B5EF4-FFF2-40B4-BE49-F238E27FC236}">
                    <a16:creationId xmlns:a16="http://schemas.microsoft.com/office/drawing/2014/main" id="{7F374E11-CC08-4F72-9830-D20A6D1D0C5D}"/>
                  </a:ext>
                </a:extLst>
              </p:cNvPr>
              <p:cNvCxnSpPr>
                <a:cxnSpLocks/>
              </p:cNvCxnSpPr>
              <p:nvPr/>
            </p:nvCxnSpPr>
            <p:spPr>
              <a:xfrm>
                <a:off x="1344304" y="2068355"/>
                <a:ext cx="941696" cy="0"/>
              </a:xfrm>
              <a:prstGeom prst="straightConnector1">
                <a:avLst/>
              </a:prstGeom>
              <a:ln w="28575">
                <a:solidFill>
                  <a:srgbClr val="7030A0"/>
                </a:solidFill>
                <a:prstDash val="lgDash"/>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1" name="Conector de Seta Reta 10">
                <a:extLst>
                  <a:ext uri="{FF2B5EF4-FFF2-40B4-BE49-F238E27FC236}">
                    <a16:creationId xmlns:a16="http://schemas.microsoft.com/office/drawing/2014/main" id="{E7AB1E45-3ABA-42DE-B5A0-B2120A234841}"/>
                  </a:ext>
                </a:extLst>
              </p:cNvPr>
              <p:cNvCxnSpPr>
                <a:cxnSpLocks/>
              </p:cNvCxnSpPr>
              <p:nvPr/>
            </p:nvCxnSpPr>
            <p:spPr>
              <a:xfrm flipV="1">
                <a:off x="2593075" y="880281"/>
                <a:ext cx="4824483" cy="1188074"/>
              </a:xfrm>
              <a:prstGeom prst="straightConnector1">
                <a:avLst/>
              </a:prstGeom>
              <a:ln w="28575">
                <a:solidFill>
                  <a:srgbClr val="7030A0"/>
                </a:solidFill>
                <a:prstDash val="lgDash"/>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6" name="Conector de Seta Reta 15">
                <a:extLst>
                  <a:ext uri="{FF2B5EF4-FFF2-40B4-BE49-F238E27FC236}">
                    <a16:creationId xmlns:a16="http://schemas.microsoft.com/office/drawing/2014/main" id="{0BA9BC95-EEE3-484B-9585-19771FEA4709}"/>
                  </a:ext>
                </a:extLst>
              </p:cNvPr>
              <p:cNvCxnSpPr>
                <a:cxnSpLocks/>
              </p:cNvCxnSpPr>
              <p:nvPr/>
            </p:nvCxnSpPr>
            <p:spPr>
              <a:xfrm>
                <a:off x="7431206" y="887104"/>
                <a:ext cx="0" cy="1958454"/>
              </a:xfrm>
              <a:prstGeom prst="straightConnector1">
                <a:avLst/>
              </a:prstGeom>
              <a:ln w="28575">
                <a:solidFill>
                  <a:srgbClr val="7030A0"/>
                </a:solidFill>
                <a:prstDash val="lgDash"/>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46" name="Elipse 45">
                <a:extLst>
                  <a:ext uri="{FF2B5EF4-FFF2-40B4-BE49-F238E27FC236}">
                    <a16:creationId xmlns:a16="http://schemas.microsoft.com/office/drawing/2014/main" id="{79B2F0FA-588E-48D2-9B72-71EEB3749470}"/>
                  </a:ext>
                </a:extLst>
              </p:cNvPr>
              <p:cNvSpPr/>
              <p:nvPr/>
            </p:nvSpPr>
            <p:spPr>
              <a:xfrm>
                <a:off x="2326940" y="1352279"/>
                <a:ext cx="177421" cy="112917"/>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cxnSp>
          <p:nvCxnSpPr>
            <p:cNvPr id="51" name="Straight Arrow Connector 50"/>
            <p:cNvCxnSpPr/>
            <p:nvPr/>
          </p:nvCxnSpPr>
          <p:spPr>
            <a:xfrm flipV="1">
              <a:off x="1323614" y="2133600"/>
              <a:ext cx="1003326" cy="919291"/>
            </a:xfrm>
            <a:prstGeom prst="straightConnector1">
              <a:avLst/>
            </a:prstGeom>
            <a:ln w="28575">
              <a:solidFill>
                <a:srgbClr val="7030A0"/>
              </a:solidFill>
              <a:prstDash val="lg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2400531" y="1474318"/>
              <a:ext cx="0" cy="568760"/>
            </a:xfrm>
            <a:prstGeom prst="straightConnector1">
              <a:avLst/>
            </a:prstGeom>
            <a:ln w="28575">
              <a:solidFill>
                <a:srgbClr val="7030A0"/>
              </a:solidFill>
              <a:prstDash val="sysDash"/>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71" name="Group 70"/>
          <p:cNvGrpSpPr/>
          <p:nvPr/>
        </p:nvGrpSpPr>
        <p:grpSpPr>
          <a:xfrm>
            <a:off x="1344304" y="880282"/>
            <a:ext cx="5595583" cy="2220786"/>
            <a:chOff x="1344304" y="880282"/>
            <a:chExt cx="5595583" cy="2220786"/>
          </a:xfrm>
        </p:grpSpPr>
        <p:grpSp>
          <p:nvGrpSpPr>
            <p:cNvPr id="48" name="Agrupar 47">
              <a:extLst>
                <a:ext uri="{FF2B5EF4-FFF2-40B4-BE49-F238E27FC236}">
                  <a16:creationId xmlns:a16="http://schemas.microsoft.com/office/drawing/2014/main" id="{EE943AEB-D01E-4C8A-BF33-58BF4DB6CD1E}"/>
                </a:ext>
              </a:extLst>
            </p:cNvPr>
            <p:cNvGrpSpPr/>
            <p:nvPr/>
          </p:nvGrpSpPr>
          <p:grpSpPr>
            <a:xfrm>
              <a:off x="1344304" y="880282"/>
              <a:ext cx="5595583" cy="1965276"/>
              <a:chOff x="1344304" y="880282"/>
              <a:chExt cx="5595583" cy="1965276"/>
            </a:xfrm>
          </p:grpSpPr>
          <p:sp>
            <p:nvSpPr>
              <p:cNvPr id="17" name="Elipse 16">
                <a:extLst>
                  <a:ext uri="{FF2B5EF4-FFF2-40B4-BE49-F238E27FC236}">
                    <a16:creationId xmlns:a16="http://schemas.microsoft.com/office/drawing/2014/main" id="{9D8EFC3B-4A2B-4CD3-8660-9FCE6DD4A4B3}"/>
                  </a:ext>
                </a:extLst>
              </p:cNvPr>
              <p:cNvSpPr/>
              <p:nvPr/>
            </p:nvSpPr>
            <p:spPr>
              <a:xfrm>
                <a:off x="3080624" y="1345509"/>
                <a:ext cx="192305" cy="112916"/>
              </a:xfrm>
              <a:prstGeom prst="ellipse">
                <a:avLst/>
              </a:prstGeom>
              <a:noFill/>
              <a:ln w="28575">
                <a:solidFill>
                  <a:srgbClr val="08B8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8" name="Conector de Seta Reta 17">
                <a:extLst>
                  <a:ext uri="{FF2B5EF4-FFF2-40B4-BE49-F238E27FC236}">
                    <a16:creationId xmlns:a16="http://schemas.microsoft.com/office/drawing/2014/main" id="{F0A70241-B9B5-4557-A28F-3DC9C60C7D0D}"/>
                  </a:ext>
                </a:extLst>
              </p:cNvPr>
              <p:cNvCxnSpPr>
                <a:cxnSpLocks/>
              </p:cNvCxnSpPr>
              <p:nvPr/>
            </p:nvCxnSpPr>
            <p:spPr>
              <a:xfrm flipV="1">
                <a:off x="3303995" y="880282"/>
                <a:ext cx="3635892" cy="1067972"/>
              </a:xfrm>
              <a:prstGeom prst="straightConnector1">
                <a:avLst/>
              </a:prstGeom>
              <a:ln w="28575">
                <a:solidFill>
                  <a:srgbClr val="08B836"/>
                </a:solidFill>
                <a:prstDash val="lgDash"/>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0" name="Conector de Seta Reta 19">
                <a:extLst>
                  <a:ext uri="{FF2B5EF4-FFF2-40B4-BE49-F238E27FC236}">
                    <a16:creationId xmlns:a16="http://schemas.microsoft.com/office/drawing/2014/main" id="{4E4F90C9-7957-4ED4-AA37-01D1D7E87FB7}"/>
                  </a:ext>
                </a:extLst>
              </p:cNvPr>
              <p:cNvCxnSpPr>
                <a:cxnSpLocks/>
              </p:cNvCxnSpPr>
              <p:nvPr/>
            </p:nvCxnSpPr>
            <p:spPr>
              <a:xfrm>
                <a:off x="1344304" y="1948254"/>
                <a:ext cx="1658203" cy="0"/>
              </a:xfrm>
              <a:prstGeom prst="straightConnector1">
                <a:avLst/>
              </a:prstGeom>
              <a:ln w="28575">
                <a:solidFill>
                  <a:srgbClr val="08B836"/>
                </a:solidFill>
                <a:prstDash val="lgDash"/>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2" name="Conector de Seta Reta 21">
                <a:extLst>
                  <a:ext uri="{FF2B5EF4-FFF2-40B4-BE49-F238E27FC236}">
                    <a16:creationId xmlns:a16="http://schemas.microsoft.com/office/drawing/2014/main" id="{414A8ECD-60CC-449C-AADE-83A620084EE6}"/>
                  </a:ext>
                </a:extLst>
              </p:cNvPr>
              <p:cNvCxnSpPr/>
              <p:nvPr/>
            </p:nvCxnSpPr>
            <p:spPr>
              <a:xfrm>
                <a:off x="6939887" y="887104"/>
                <a:ext cx="0" cy="1958454"/>
              </a:xfrm>
              <a:prstGeom prst="straightConnector1">
                <a:avLst/>
              </a:prstGeom>
              <a:ln w="28575">
                <a:solidFill>
                  <a:srgbClr val="08B836"/>
                </a:solidFill>
                <a:prstDash val="lgDash"/>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cxnSp>
          <p:nvCxnSpPr>
            <p:cNvPr id="60" name="Straight Arrow Connector 59"/>
            <p:cNvCxnSpPr/>
            <p:nvPr/>
          </p:nvCxnSpPr>
          <p:spPr>
            <a:xfrm flipH="1" flipV="1">
              <a:off x="3272929" y="1974381"/>
              <a:ext cx="2185402" cy="1126687"/>
            </a:xfrm>
            <a:prstGeom prst="straightConnector1">
              <a:avLst/>
            </a:prstGeom>
            <a:ln w="28575">
              <a:solidFill>
                <a:srgbClr val="00B050"/>
              </a:solidFill>
              <a:prstDash val="lg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3167153" y="1465774"/>
              <a:ext cx="19734" cy="425705"/>
            </a:xfrm>
            <a:prstGeom prst="straightConnector1">
              <a:avLst/>
            </a:prstGeom>
            <a:ln w="28575">
              <a:solidFill>
                <a:srgbClr val="00B050"/>
              </a:solidFill>
              <a:prstDash val="sysDash"/>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27265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70"/>
                                        </p:tgtEl>
                                        <p:attrNameLst>
                                          <p:attrName>style.visibility</p:attrName>
                                        </p:attrNameLst>
                                      </p:cBhvr>
                                      <p:to>
                                        <p:strVal val="visible"/>
                                      </p:to>
                                    </p:set>
                                    <p:anim calcmode="lin" valueType="num">
                                      <p:cBhvr additive="base">
                                        <p:cTn id="21" dur="500" fill="hold"/>
                                        <p:tgtEl>
                                          <p:spTgt spid="70"/>
                                        </p:tgtEl>
                                        <p:attrNameLst>
                                          <p:attrName>ppt_x</p:attrName>
                                        </p:attrNameLst>
                                      </p:cBhvr>
                                      <p:tavLst>
                                        <p:tav tm="0">
                                          <p:val>
                                            <p:strVal val="#ppt_x"/>
                                          </p:val>
                                        </p:tav>
                                        <p:tav tm="100000">
                                          <p:val>
                                            <p:strVal val="#ppt_x"/>
                                          </p:val>
                                        </p:tav>
                                      </p:tavLst>
                                    </p:anim>
                                    <p:anim calcmode="lin" valueType="num">
                                      <p:cBhvr additive="base">
                                        <p:cTn id="22" dur="500" fill="hold"/>
                                        <p:tgtEl>
                                          <p:spTgt spid="7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par>
                                <p:cTn id="27" presetID="1" presetClass="exit" presetSubtype="0" fill="hold" grpId="1" nodeType="withEffect">
                                  <p:stCondLst>
                                    <p:cond delay="0"/>
                                  </p:stCondLst>
                                  <p:childTnLst>
                                    <p:set>
                                      <p:cBhvr>
                                        <p:cTn id="28" dur="1" fill="hold">
                                          <p:stCondLst>
                                            <p:cond delay="0"/>
                                          </p:stCondLst>
                                        </p:cTn>
                                        <p:tgtEl>
                                          <p:spTgt spid="7"/>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70"/>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71"/>
                                        </p:tgtEl>
                                        <p:attrNameLst>
                                          <p:attrName>style.visibility</p:attrName>
                                        </p:attrNameLst>
                                      </p:cBhvr>
                                      <p:to>
                                        <p:strVal val="visible"/>
                                      </p:to>
                                    </p:set>
                                    <p:anim calcmode="lin" valueType="num">
                                      <p:cBhvr additive="base">
                                        <p:cTn id="35" dur="500" fill="hold"/>
                                        <p:tgtEl>
                                          <p:spTgt spid="71"/>
                                        </p:tgtEl>
                                        <p:attrNameLst>
                                          <p:attrName>ppt_x</p:attrName>
                                        </p:attrNameLst>
                                      </p:cBhvr>
                                      <p:tavLst>
                                        <p:tav tm="0">
                                          <p:val>
                                            <p:strVal val="#ppt_x"/>
                                          </p:val>
                                        </p:tav>
                                        <p:tav tm="100000">
                                          <p:val>
                                            <p:strVal val="#ppt_x"/>
                                          </p:val>
                                        </p:tav>
                                      </p:tavLst>
                                    </p:anim>
                                    <p:anim calcmode="lin" valueType="num">
                                      <p:cBhvr additive="base">
                                        <p:cTn id="36" dur="500" fill="hold"/>
                                        <p:tgtEl>
                                          <p:spTgt spid="71"/>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par>
                                <p:cTn id="43" presetID="1" presetClass="exit" presetSubtype="0" fill="hold" grpId="1" nodeType="withEffect">
                                  <p:stCondLst>
                                    <p:cond delay="0"/>
                                  </p:stCondLst>
                                  <p:childTnLst>
                                    <p:set>
                                      <p:cBhvr>
                                        <p:cTn id="44" dur="1" fill="hold">
                                          <p:stCondLst>
                                            <p:cond delay="0"/>
                                          </p:stCondLst>
                                        </p:cTn>
                                        <p:tgtEl>
                                          <p:spTgt spid="32"/>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15"/>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13"/>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71"/>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5"/>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3"/>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4"/>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78"/>
                                        </p:tgtEl>
                                        <p:attrNameLst>
                                          <p:attrName>style.visibility</p:attrName>
                                        </p:attrNameLst>
                                      </p:cBhvr>
                                      <p:to>
                                        <p:strVal val="visible"/>
                                      </p:to>
                                    </p:set>
                                    <p:anim calcmode="lin" valueType="num">
                                      <p:cBhvr additive="base">
                                        <p:cTn id="65" dur="500" fill="hold"/>
                                        <p:tgtEl>
                                          <p:spTgt spid="78"/>
                                        </p:tgtEl>
                                        <p:attrNameLst>
                                          <p:attrName>ppt_x</p:attrName>
                                        </p:attrNameLst>
                                      </p:cBhvr>
                                      <p:tavLst>
                                        <p:tav tm="0">
                                          <p:val>
                                            <p:strVal val="#ppt_x"/>
                                          </p:val>
                                        </p:tav>
                                        <p:tav tm="100000">
                                          <p:val>
                                            <p:strVal val="#ppt_x"/>
                                          </p:val>
                                        </p:tav>
                                      </p:tavLst>
                                    </p:anim>
                                    <p:anim calcmode="lin" valueType="num">
                                      <p:cBhvr additive="base">
                                        <p:cTn id="66" dur="500" fill="hold"/>
                                        <p:tgtEl>
                                          <p:spTgt spid="78"/>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5"/>
                                        </p:tgtEl>
                                        <p:attrNameLst>
                                          <p:attrName>style.visibility</p:attrName>
                                        </p:attrNameLst>
                                      </p:cBhvr>
                                      <p:to>
                                        <p:strVal val="visible"/>
                                      </p:to>
                                    </p:set>
                                  </p:childTnLst>
                                </p:cTn>
                              </p:par>
                              <p:par>
                                <p:cTn id="71" presetID="1" presetClass="exit" presetSubtype="0" fill="hold" grpId="1" nodeType="withEffect">
                                  <p:stCondLst>
                                    <p:cond delay="0"/>
                                  </p:stCondLst>
                                  <p:childTnLst>
                                    <p:set>
                                      <p:cBhvr>
                                        <p:cTn id="72" dur="1" fill="hold">
                                          <p:stCondLst>
                                            <p:cond delay="0"/>
                                          </p:stCondLst>
                                        </p:cTn>
                                        <p:tgtEl>
                                          <p:spTgt spid="34"/>
                                        </p:tgtEl>
                                        <p:attrNameLst>
                                          <p:attrName>style.visibility</p:attrName>
                                        </p:attrNameLst>
                                      </p:cBhvr>
                                      <p:to>
                                        <p:strVal val="hidden"/>
                                      </p:to>
                                    </p:set>
                                  </p:childTnLst>
                                </p:cTn>
                              </p:par>
                              <p:par>
                                <p:cTn id="73" presetID="1" presetClass="exit" presetSubtype="0" fill="hold" nodeType="withEffect">
                                  <p:stCondLst>
                                    <p:cond delay="0"/>
                                  </p:stCondLst>
                                  <p:childTnLst>
                                    <p:set>
                                      <p:cBhvr>
                                        <p:cTn id="74" dur="1" fill="hold">
                                          <p:stCondLst>
                                            <p:cond delay="0"/>
                                          </p:stCondLst>
                                        </p:cTn>
                                        <p:tgtEl>
                                          <p:spTgt spid="78"/>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79"/>
                                        </p:tgtEl>
                                        <p:attrNameLst>
                                          <p:attrName>style.visibility</p:attrName>
                                        </p:attrNameLst>
                                      </p:cBhvr>
                                      <p:to>
                                        <p:strVal val="visible"/>
                                      </p:to>
                                    </p:set>
                                    <p:anim calcmode="lin" valueType="num">
                                      <p:cBhvr additive="base">
                                        <p:cTn id="79" dur="500" fill="hold"/>
                                        <p:tgtEl>
                                          <p:spTgt spid="79"/>
                                        </p:tgtEl>
                                        <p:attrNameLst>
                                          <p:attrName>ppt_x</p:attrName>
                                        </p:attrNameLst>
                                      </p:cBhvr>
                                      <p:tavLst>
                                        <p:tav tm="0">
                                          <p:val>
                                            <p:strVal val="#ppt_x"/>
                                          </p:val>
                                        </p:tav>
                                        <p:tav tm="100000">
                                          <p:val>
                                            <p:strVal val="#ppt_x"/>
                                          </p:val>
                                        </p:tav>
                                      </p:tavLst>
                                    </p:anim>
                                    <p:anim calcmode="lin" valueType="num">
                                      <p:cBhvr additive="base">
                                        <p:cTn id="80" dur="500" fill="hold"/>
                                        <p:tgtEl>
                                          <p:spTgt spid="7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3" grpId="1" animBg="1"/>
      <p:bldP spid="5" grpId="0" animBg="1"/>
      <p:bldP spid="5" grpId="1" animBg="1"/>
      <p:bldP spid="7" grpId="0" animBg="1"/>
      <p:bldP spid="7" grpId="1" animBg="1"/>
      <p:bldP spid="32" grpId="0" animBg="1"/>
      <p:bldP spid="32" grpId="1" animBg="1"/>
      <p:bldP spid="33" grpId="0" animBg="1"/>
      <p:bldP spid="34" grpId="0" animBg="1"/>
      <p:bldP spid="34" grpId="1" animBg="1"/>
      <p:bldP spid="3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t="26035" r="45305" b="3723"/>
          <a:stretch/>
        </p:blipFill>
        <p:spPr>
          <a:xfrm>
            <a:off x="1206649" y="70854"/>
            <a:ext cx="9672175" cy="6721832"/>
          </a:xfrm>
          <a:prstGeom prst="rect">
            <a:avLst/>
          </a:prstGeom>
        </p:spPr>
      </p:pic>
    </p:spTree>
    <p:extLst>
      <p:ext uri="{BB962C8B-B14F-4D97-AF65-F5344CB8AC3E}">
        <p14:creationId xmlns:p14="http://schemas.microsoft.com/office/powerpoint/2010/main" val="16268260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06577" y="0"/>
            <a:ext cx="4272742" cy="523220"/>
          </a:xfrm>
          <a:prstGeom prst="rect">
            <a:avLst/>
          </a:prstGeom>
          <a:solidFill>
            <a:schemeClr val="accent6">
              <a:lumMod val="50000"/>
            </a:schemeClr>
          </a:solidFill>
        </p:spPr>
        <p:txBody>
          <a:bodyPr wrap="square" rtlCol="0">
            <a:spAutoFit/>
          </a:bodyPr>
          <a:lstStyle/>
          <a:p>
            <a:pPr algn="ctr"/>
            <a:r>
              <a:rPr lang="en-US" sz="2800" b="1" dirty="0">
                <a:solidFill>
                  <a:schemeClr val="bg1"/>
                </a:solidFill>
                <a:effectLst>
                  <a:outerShdw blurRad="38100" dist="38100" dir="2700000" algn="tl">
                    <a:srgbClr val="000000">
                      <a:alpha val="43137"/>
                    </a:srgbClr>
                  </a:outerShdw>
                </a:effectLst>
              </a:rPr>
              <a:t>Results – Constant Variance</a:t>
            </a:r>
          </a:p>
        </p:txBody>
      </p:sp>
      <p:sp>
        <p:nvSpPr>
          <p:cNvPr id="7" name="TextBox 6"/>
          <p:cNvSpPr txBox="1"/>
          <p:nvPr/>
        </p:nvSpPr>
        <p:spPr>
          <a:xfrm>
            <a:off x="1" y="4056611"/>
            <a:ext cx="1770761" cy="830997"/>
          </a:xfrm>
          <a:prstGeom prst="rect">
            <a:avLst/>
          </a:prstGeom>
          <a:solidFill>
            <a:schemeClr val="accent6">
              <a:lumMod val="50000"/>
            </a:schemeClr>
          </a:solidFill>
        </p:spPr>
        <p:txBody>
          <a:bodyPr wrap="square" rtlCol="0">
            <a:spAutoFit/>
          </a:bodyPr>
          <a:lstStyle/>
          <a:p>
            <a:r>
              <a:rPr lang="en-US" sz="1200" b="1" dirty="0">
                <a:solidFill>
                  <a:schemeClr val="bg1"/>
                </a:solidFill>
              </a:rPr>
              <a:t>Confidence Level: 0.01</a:t>
            </a:r>
          </a:p>
          <a:p>
            <a:r>
              <a:rPr lang="en-US" sz="1200" b="1" dirty="0">
                <a:solidFill>
                  <a:schemeClr val="bg1"/>
                </a:solidFill>
              </a:rPr>
              <a:t>Target Mean: 0.75</a:t>
            </a:r>
          </a:p>
          <a:p>
            <a:r>
              <a:rPr lang="en-US" sz="1200" b="1" dirty="0">
                <a:solidFill>
                  <a:schemeClr val="bg1"/>
                </a:solidFill>
              </a:rPr>
              <a:t>Target SD: 0.03</a:t>
            </a:r>
          </a:p>
          <a:p>
            <a:r>
              <a:rPr lang="en-US" sz="1200" b="1" dirty="0">
                <a:solidFill>
                  <a:schemeClr val="bg1"/>
                </a:solidFill>
              </a:rPr>
              <a:t>Desired Test Power: 0.99</a:t>
            </a:r>
          </a:p>
        </p:txBody>
      </p:sp>
      <p:sp>
        <p:nvSpPr>
          <p:cNvPr id="8" name="TextBox 7"/>
          <p:cNvSpPr txBox="1"/>
          <p:nvPr/>
        </p:nvSpPr>
        <p:spPr>
          <a:xfrm>
            <a:off x="10421239" y="532016"/>
            <a:ext cx="1770761" cy="830997"/>
          </a:xfrm>
          <a:prstGeom prst="rect">
            <a:avLst/>
          </a:prstGeom>
          <a:solidFill>
            <a:schemeClr val="accent5">
              <a:lumMod val="75000"/>
            </a:schemeClr>
          </a:solidFill>
        </p:spPr>
        <p:txBody>
          <a:bodyPr wrap="square" rtlCol="0">
            <a:spAutoFit/>
          </a:bodyPr>
          <a:lstStyle/>
          <a:p>
            <a:r>
              <a:rPr lang="en-US" sz="1200" b="1" dirty="0">
                <a:solidFill>
                  <a:schemeClr val="bg1"/>
                </a:solidFill>
              </a:rPr>
              <a:t>Confidence Level: 0.05</a:t>
            </a:r>
          </a:p>
          <a:p>
            <a:r>
              <a:rPr lang="en-US" sz="1200" b="1" dirty="0">
                <a:solidFill>
                  <a:schemeClr val="bg1"/>
                </a:solidFill>
              </a:rPr>
              <a:t>Target Mean: 0.75</a:t>
            </a:r>
          </a:p>
          <a:p>
            <a:r>
              <a:rPr lang="en-US" sz="1200" b="1" dirty="0">
                <a:solidFill>
                  <a:schemeClr val="bg1"/>
                </a:solidFill>
              </a:rPr>
              <a:t>Target SD: 0.03</a:t>
            </a:r>
          </a:p>
          <a:p>
            <a:r>
              <a:rPr lang="en-US" sz="1200" b="1" dirty="0">
                <a:solidFill>
                  <a:schemeClr val="bg1"/>
                </a:solidFill>
              </a:rPr>
              <a:t>Desired Test Power: 0.95</a:t>
            </a:r>
          </a:p>
        </p:txBody>
      </p:sp>
      <p:pic>
        <p:nvPicPr>
          <p:cNvPr id="9" name="Picture 8"/>
          <p:cNvPicPr>
            <a:picLocks noChangeAspect="1"/>
          </p:cNvPicPr>
          <p:nvPr/>
        </p:nvPicPr>
        <p:blipFill rotWithShape="1">
          <a:blip r:embed="rId2"/>
          <a:srcRect l="52024" t="48539" r="9695" b="17884"/>
          <a:stretch/>
        </p:blipFill>
        <p:spPr>
          <a:xfrm>
            <a:off x="3107411" y="3971925"/>
            <a:ext cx="8880777" cy="2886076"/>
          </a:xfrm>
          <a:prstGeom prst="rect">
            <a:avLst/>
          </a:prstGeom>
        </p:spPr>
      </p:pic>
      <p:pic>
        <p:nvPicPr>
          <p:cNvPr id="10" name="Picture 9"/>
          <p:cNvPicPr>
            <a:picLocks noChangeAspect="1"/>
          </p:cNvPicPr>
          <p:nvPr/>
        </p:nvPicPr>
        <p:blipFill rotWithShape="1">
          <a:blip r:embed="rId3"/>
          <a:srcRect l="51968" t="48758" r="9573" b="17067"/>
          <a:stretch/>
        </p:blipFill>
        <p:spPr>
          <a:xfrm>
            <a:off x="0" y="523220"/>
            <a:ext cx="9840686" cy="2905846"/>
          </a:xfrm>
          <a:prstGeom prst="rect">
            <a:avLst/>
          </a:prstGeom>
        </p:spPr>
      </p:pic>
      <p:sp>
        <p:nvSpPr>
          <p:cNvPr id="28" name="TextBox 27"/>
          <p:cNvSpPr txBox="1"/>
          <p:nvPr/>
        </p:nvSpPr>
        <p:spPr>
          <a:xfrm>
            <a:off x="757645" y="527417"/>
            <a:ext cx="4051019" cy="584775"/>
          </a:xfrm>
          <a:prstGeom prst="rect">
            <a:avLst/>
          </a:prstGeom>
          <a:solidFill>
            <a:schemeClr val="accent1">
              <a:lumMod val="40000"/>
              <a:lumOff val="60000"/>
            </a:schemeClr>
          </a:solidFill>
        </p:spPr>
        <p:txBody>
          <a:bodyPr wrap="square" rtlCol="0">
            <a:spAutoFit/>
          </a:bodyPr>
          <a:lstStyle/>
          <a:p>
            <a:pPr algn="ctr"/>
            <a:r>
              <a:rPr lang="en-US" sz="1600" b="1" dirty="0"/>
              <a:t>When the Test Power is 0.95 and the Confidence Level 0.05, we found that</a:t>
            </a:r>
          </a:p>
        </p:txBody>
      </p:sp>
      <p:sp>
        <p:nvSpPr>
          <p:cNvPr id="30" name="TextBox 29"/>
          <p:cNvSpPr txBox="1"/>
          <p:nvPr/>
        </p:nvSpPr>
        <p:spPr>
          <a:xfrm>
            <a:off x="3673792" y="4002727"/>
            <a:ext cx="4051019" cy="584775"/>
          </a:xfrm>
          <a:prstGeom prst="rect">
            <a:avLst/>
          </a:prstGeom>
          <a:solidFill>
            <a:schemeClr val="accent1">
              <a:lumMod val="40000"/>
              <a:lumOff val="60000"/>
            </a:schemeClr>
          </a:solidFill>
        </p:spPr>
        <p:txBody>
          <a:bodyPr wrap="square" rtlCol="0">
            <a:spAutoFit/>
          </a:bodyPr>
          <a:lstStyle/>
          <a:p>
            <a:pPr algn="ctr"/>
            <a:r>
              <a:rPr lang="en-US" sz="1600" b="1" dirty="0"/>
              <a:t>When the Test Power is 0.99 and the Confidence Level 0.01, we found that</a:t>
            </a:r>
          </a:p>
        </p:txBody>
      </p:sp>
      <p:sp>
        <p:nvSpPr>
          <p:cNvPr id="31" name="TextBox 30"/>
          <p:cNvSpPr txBox="1"/>
          <p:nvPr/>
        </p:nvSpPr>
        <p:spPr>
          <a:xfrm>
            <a:off x="0" y="3042093"/>
            <a:ext cx="3112407" cy="646331"/>
          </a:xfrm>
          <a:prstGeom prst="rect">
            <a:avLst/>
          </a:prstGeom>
          <a:solidFill>
            <a:schemeClr val="accent1">
              <a:lumMod val="40000"/>
              <a:lumOff val="60000"/>
            </a:schemeClr>
          </a:solidFill>
        </p:spPr>
        <p:txBody>
          <a:bodyPr wrap="square" rtlCol="0">
            <a:spAutoFit/>
          </a:bodyPr>
          <a:lstStyle/>
          <a:p>
            <a:pPr algn="ctr"/>
            <a:r>
              <a:rPr lang="en-US" b="1" dirty="0"/>
              <a:t>6 replicates we have 18.85% of difference between means </a:t>
            </a:r>
          </a:p>
        </p:txBody>
      </p:sp>
      <p:grpSp>
        <p:nvGrpSpPr>
          <p:cNvPr id="14" name="Group 13"/>
          <p:cNvGrpSpPr/>
          <p:nvPr/>
        </p:nvGrpSpPr>
        <p:grpSpPr>
          <a:xfrm>
            <a:off x="1443068" y="928005"/>
            <a:ext cx="5764696" cy="2111790"/>
            <a:chOff x="1450245" y="930303"/>
            <a:chExt cx="5764696" cy="2111790"/>
          </a:xfrm>
        </p:grpSpPr>
        <p:grpSp>
          <p:nvGrpSpPr>
            <p:cNvPr id="38" name="Agrupar 37">
              <a:extLst>
                <a:ext uri="{FF2B5EF4-FFF2-40B4-BE49-F238E27FC236}">
                  <a16:creationId xmlns:a16="http://schemas.microsoft.com/office/drawing/2014/main" id="{91135104-58D9-4227-9520-1EBE364B36D4}"/>
                </a:ext>
              </a:extLst>
            </p:cNvPr>
            <p:cNvGrpSpPr/>
            <p:nvPr/>
          </p:nvGrpSpPr>
          <p:grpSpPr>
            <a:xfrm>
              <a:off x="1450245" y="930303"/>
              <a:ext cx="5764696" cy="2035534"/>
              <a:chOff x="1264257" y="930303"/>
              <a:chExt cx="5764696" cy="2035534"/>
            </a:xfrm>
          </p:grpSpPr>
          <p:sp>
            <p:nvSpPr>
              <p:cNvPr id="2" name="Elipse 1">
                <a:extLst>
                  <a:ext uri="{FF2B5EF4-FFF2-40B4-BE49-F238E27FC236}">
                    <a16:creationId xmlns:a16="http://schemas.microsoft.com/office/drawing/2014/main" id="{068562AA-0AAC-4B1F-A51A-BBEDA491F49E}"/>
                  </a:ext>
                </a:extLst>
              </p:cNvPr>
              <p:cNvSpPr/>
              <p:nvPr/>
            </p:nvSpPr>
            <p:spPr>
              <a:xfrm>
                <a:off x="2234316" y="1272208"/>
                <a:ext cx="166977" cy="106707"/>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4" name="Conector de Seta Reta 3">
                <a:extLst>
                  <a:ext uri="{FF2B5EF4-FFF2-40B4-BE49-F238E27FC236}">
                    <a16:creationId xmlns:a16="http://schemas.microsoft.com/office/drawing/2014/main" id="{7DEE2FAA-39D9-4D6E-AE84-F5C48DFF14A6}"/>
                  </a:ext>
                </a:extLst>
              </p:cNvPr>
              <p:cNvCxnSpPr>
                <a:cxnSpLocks/>
              </p:cNvCxnSpPr>
              <p:nvPr/>
            </p:nvCxnSpPr>
            <p:spPr>
              <a:xfrm>
                <a:off x="1264257" y="2027583"/>
                <a:ext cx="842839" cy="0"/>
              </a:xfrm>
              <a:prstGeom prst="straightConnector1">
                <a:avLst/>
              </a:prstGeom>
              <a:ln w="28575">
                <a:solidFill>
                  <a:srgbClr val="7030A0"/>
                </a:solidFill>
                <a:prstDash val="lgDash"/>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6" name="Conector de Seta Reta 15">
                <a:extLst>
                  <a:ext uri="{FF2B5EF4-FFF2-40B4-BE49-F238E27FC236}">
                    <a16:creationId xmlns:a16="http://schemas.microsoft.com/office/drawing/2014/main" id="{4524CE02-F53B-4462-AFD6-AC1E312D2D5D}"/>
                  </a:ext>
                </a:extLst>
              </p:cNvPr>
              <p:cNvCxnSpPr>
                <a:cxnSpLocks/>
              </p:cNvCxnSpPr>
              <p:nvPr/>
            </p:nvCxnSpPr>
            <p:spPr>
              <a:xfrm flipV="1">
                <a:off x="2504661" y="930303"/>
                <a:ext cx="4524292" cy="1097280"/>
              </a:xfrm>
              <a:prstGeom prst="straightConnector1">
                <a:avLst/>
              </a:prstGeom>
              <a:ln w="28575">
                <a:solidFill>
                  <a:srgbClr val="7030A0"/>
                </a:solidFill>
                <a:prstDash val="lgDash"/>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0" name="Conector de Seta Reta 19">
                <a:extLst>
                  <a:ext uri="{FF2B5EF4-FFF2-40B4-BE49-F238E27FC236}">
                    <a16:creationId xmlns:a16="http://schemas.microsoft.com/office/drawing/2014/main" id="{F677DEA4-0865-437C-B432-47EE85F859FF}"/>
                  </a:ext>
                </a:extLst>
              </p:cNvPr>
              <p:cNvCxnSpPr/>
              <p:nvPr/>
            </p:nvCxnSpPr>
            <p:spPr>
              <a:xfrm>
                <a:off x="7028953" y="930303"/>
                <a:ext cx="0" cy="2035534"/>
              </a:xfrm>
              <a:prstGeom prst="straightConnector1">
                <a:avLst/>
              </a:prstGeom>
              <a:ln w="28575">
                <a:solidFill>
                  <a:srgbClr val="7030A0"/>
                </a:solidFill>
                <a:prstDash val="lgDash"/>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cxnSp>
          <p:nvCxnSpPr>
            <p:cNvPr id="6" name="Straight Arrow Connector 5"/>
            <p:cNvCxnSpPr>
              <a:stCxn id="31" idx="0"/>
            </p:cNvCxnSpPr>
            <p:nvPr/>
          </p:nvCxnSpPr>
          <p:spPr>
            <a:xfrm flipV="1">
              <a:off x="1556204" y="2090057"/>
              <a:ext cx="864100" cy="952036"/>
            </a:xfrm>
            <a:prstGeom prst="straightConnector1">
              <a:avLst/>
            </a:prstGeom>
            <a:ln w="28575">
              <a:solidFill>
                <a:srgbClr val="7030A0"/>
              </a:solidFill>
              <a:prstDash val="lg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endCxn id="2" idx="4"/>
            </p:cNvCxnSpPr>
            <p:nvPr/>
          </p:nvCxnSpPr>
          <p:spPr>
            <a:xfrm flipV="1">
              <a:off x="2503792" y="1378915"/>
              <a:ext cx="1" cy="562529"/>
            </a:xfrm>
            <a:prstGeom prst="straightConnector1">
              <a:avLst/>
            </a:prstGeom>
            <a:ln w="28575">
              <a:solidFill>
                <a:srgbClr val="7030A0"/>
              </a:solidFill>
              <a:prstDash val="lgDash"/>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sp>
        <p:nvSpPr>
          <p:cNvPr id="39" name="TextBox 38"/>
          <p:cNvSpPr txBox="1"/>
          <p:nvPr/>
        </p:nvSpPr>
        <p:spPr>
          <a:xfrm>
            <a:off x="3763618" y="3063508"/>
            <a:ext cx="3112407" cy="646331"/>
          </a:xfrm>
          <a:prstGeom prst="rect">
            <a:avLst/>
          </a:prstGeom>
          <a:solidFill>
            <a:schemeClr val="accent1">
              <a:lumMod val="40000"/>
              <a:lumOff val="60000"/>
            </a:schemeClr>
          </a:solidFill>
        </p:spPr>
        <p:txBody>
          <a:bodyPr wrap="square" rtlCol="0">
            <a:spAutoFit/>
          </a:bodyPr>
          <a:lstStyle/>
          <a:p>
            <a:pPr algn="ctr"/>
            <a:r>
              <a:rPr lang="en-US" b="1" dirty="0"/>
              <a:t>10 replicates we have 14.815% of difference between means </a:t>
            </a:r>
          </a:p>
        </p:txBody>
      </p:sp>
      <p:grpSp>
        <p:nvGrpSpPr>
          <p:cNvPr id="43" name="Group 42"/>
          <p:cNvGrpSpPr/>
          <p:nvPr/>
        </p:nvGrpSpPr>
        <p:grpSpPr>
          <a:xfrm>
            <a:off x="1441536" y="920382"/>
            <a:ext cx="5928763" cy="2143126"/>
            <a:chOff x="1441536" y="920382"/>
            <a:chExt cx="5928763" cy="2143126"/>
          </a:xfrm>
        </p:grpSpPr>
        <p:cxnSp>
          <p:nvCxnSpPr>
            <p:cNvPr id="18" name="Conector de Seta Reta 17">
              <a:extLst>
                <a:ext uri="{FF2B5EF4-FFF2-40B4-BE49-F238E27FC236}">
                  <a16:creationId xmlns:a16="http://schemas.microsoft.com/office/drawing/2014/main" id="{CD35185E-4983-4F79-9B71-AEA9B1CCE0B5}"/>
                </a:ext>
              </a:extLst>
            </p:cNvPr>
            <p:cNvCxnSpPr>
              <a:cxnSpLocks/>
            </p:cNvCxnSpPr>
            <p:nvPr/>
          </p:nvCxnSpPr>
          <p:spPr>
            <a:xfrm flipV="1">
              <a:off x="3053861" y="920382"/>
              <a:ext cx="4316437" cy="950153"/>
            </a:xfrm>
            <a:prstGeom prst="straightConnector1">
              <a:avLst/>
            </a:prstGeom>
            <a:ln w="28575">
              <a:solidFill>
                <a:srgbClr val="00B050"/>
              </a:solidFill>
              <a:prstDash val="lgDash"/>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1" name="Conector de Seta Reta 20">
              <a:extLst>
                <a:ext uri="{FF2B5EF4-FFF2-40B4-BE49-F238E27FC236}">
                  <a16:creationId xmlns:a16="http://schemas.microsoft.com/office/drawing/2014/main" id="{4FE5637A-333F-4EE9-BDB2-CD5007FF658B}"/>
                </a:ext>
              </a:extLst>
            </p:cNvPr>
            <p:cNvCxnSpPr>
              <a:cxnSpLocks/>
            </p:cNvCxnSpPr>
            <p:nvPr/>
          </p:nvCxnSpPr>
          <p:spPr>
            <a:xfrm>
              <a:off x="7370299" y="935915"/>
              <a:ext cx="0" cy="2035534"/>
            </a:xfrm>
            <a:prstGeom prst="straightConnector1">
              <a:avLst/>
            </a:prstGeom>
            <a:ln w="28575">
              <a:solidFill>
                <a:srgbClr val="00B050"/>
              </a:solidFill>
              <a:prstDash val="lgDash"/>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2" name="Elipse 21">
              <a:extLst>
                <a:ext uri="{FF2B5EF4-FFF2-40B4-BE49-F238E27FC236}">
                  <a16:creationId xmlns:a16="http://schemas.microsoft.com/office/drawing/2014/main" id="{18FC28B6-2647-40F0-8AC7-BB9D51A31B3A}"/>
                </a:ext>
              </a:extLst>
            </p:cNvPr>
            <p:cNvSpPr/>
            <p:nvPr/>
          </p:nvSpPr>
          <p:spPr>
            <a:xfrm>
              <a:off x="2869210" y="1259833"/>
              <a:ext cx="151797" cy="106707"/>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33" name="Straight Arrow Connector 32"/>
            <p:cNvCxnSpPr>
              <a:stCxn id="39" idx="0"/>
            </p:cNvCxnSpPr>
            <p:nvPr/>
          </p:nvCxnSpPr>
          <p:spPr>
            <a:xfrm flipH="1" flipV="1">
              <a:off x="3053861" y="1948070"/>
              <a:ext cx="2265961" cy="1115438"/>
            </a:xfrm>
            <a:prstGeom prst="straightConnector1">
              <a:avLst/>
            </a:prstGeom>
            <a:ln w="28575">
              <a:solidFill>
                <a:srgbClr val="08B836"/>
              </a:solidFill>
              <a:prstDash val="lg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V="1">
              <a:off x="2945108" y="1391212"/>
              <a:ext cx="0" cy="479323"/>
            </a:xfrm>
            <a:prstGeom prst="straightConnector1">
              <a:avLst/>
            </a:prstGeom>
            <a:ln w="28575">
              <a:solidFill>
                <a:srgbClr val="08B836"/>
              </a:solidFill>
              <a:prstDash val="lgDash"/>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H="1">
              <a:off x="1441536" y="1887953"/>
              <a:ext cx="1332909" cy="0"/>
            </a:xfrm>
            <a:prstGeom prst="straightConnector1">
              <a:avLst/>
            </a:prstGeom>
            <a:ln w="28575">
              <a:solidFill>
                <a:srgbClr val="08B836"/>
              </a:solidFill>
              <a:prstDash val="lgDash"/>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sp>
        <p:nvSpPr>
          <p:cNvPr id="45" name="TextBox 44"/>
          <p:cNvSpPr txBox="1"/>
          <p:nvPr/>
        </p:nvSpPr>
        <p:spPr>
          <a:xfrm>
            <a:off x="5964" y="6203236"/>
            <a:ext cx="3112407" cy="646331"/>
          </a:xfrm>
          <a:prstGeom prst="rect">
            <a:avLst/>
          </a:prstGeom>
          <a:solidFill>
            <a:schemeClr val="accent1">
              <a:lumMod val="40000"/>
              <a:lumOff val="60000"/>
            </a:schemeClr>
          </a:solidFill>
        </p:spPr>
        <p:txBody>
          <a:bodyPr wrap="square" rtlCol="0">
            <a:spAutoFit/>
          </a:bodyPr>
          <a:lstStyle/>
          <a:p>
            <a:pPr algn="ctr"/>
            <a:r>
              <a:rPr lang="en-US" b="1" dirty="0"/>
              <a:t>6 replicates we have 27.35% of difference between means </a:t>
            </a:r>
          </a:p>
        </p:txBody>
      </p:sp>
      <p:sp>
        <p:nvSpPr>
          <p:cNvPr id="46" name="TextBox 45"/>
          <p:cNvSpPr txBox="1"/>
          <p:nvPr/>
        </p:nvSpPr>
        <p:spPr>
          <a:xfrm>
            <a:off x="5183383" y="6228750"/>
            <a:ext cx="3112407" cy="646331"/>
          </a:xfrm>
          <a:prstGeom prst="rect">
            <a:avLst/>
          </a:prstGeom>
          <a:solidFill>
            <a:schemeClr val="accent1">
              <a:lumMod val="40000"/>
              <a:lumOff val="60000"/>
            </a:schemeClr>
          </a:solidFill>
        </p:spPr>
        <p:txBody>
          <a:bodyPr wrap="square" rtlCol="0">
            <a:spAutoFit/>
          </a:bodyPr>
          <a:lstStyle/>
          <a:p>
            <a:pPr algn="ctr"/>
            <a:r>
              <a:rPr lang="en-US" b="1" dirty="0"/>
              <a:t>10 replicates we have 14.815% of difference between means </a:t>
            </a:r>
          </a:p>
        </p:txBody>
      </p:sp>
      <p:grpSp>
        <p:nvGrpSpPr>
          <p:cNvPr id="52" name="Group 51"/>
          <p:cNvGrpSpPr/>
          <p:nvPr/>
        </p:nvGrpSpPr>
        <p:grpSpPr>
          <a:xfrm>
            <a:off x="3118371" y="4398643"/>
            <a:ext cx="7281646" cy="2127759"/>
            <a:chOff x="3118371" y="4398643"/>
            <a:chExt cx="7281646" cy="2127759"/>
          </a:xfrm>
        </p:grpSpPr>
        <p:grpSp>
          <p:nvGrpSpPr>
            <p:cNvPr id="37" name="Agrupar 36">
              <a:extLst>
                <a:ext uri="{FF2B5EF4-FFF2-40B4-BE49-F238E27FC236}">
                  <a16:creationId xmlns:a16="http://schemas.microsoft.com/office/drawing/2014/main" id="{9D788D28-2116-4732-A690-9291FE43FBD7}"/>
                </a:ext>
              </a:extLst>
            </p:cNvPr>
            <p:cNvGrpSpPr/>
            <p:nvPr/>
          </p:nvGrpSpPr>
          <p:grpSpPr>
            <a:xfrm>
              <a:off x="4340544" y="4398643"/>
              <a:ext cx="6059473" cy="2035534"/>
              <a:chOff x="4340544" y="4398643"/>
              <a:chExt cx="6059473" cy="2035534"/>
            </a:xfrm>
          </p:grpSpPr>
          <p:sp>
            <p:nvSpPr>
              <p:cNvPr id="24" name="Elipse 23">
                <a:extLst>
                  <a:ext uri="{FF2B5EF4-FFF2-40B4-BE49-F238E27FC236}">
                    <a16:creationId xmlns:a16="http://schemas.microsoft.com/office/drawing/2014/main" id="{F3818150-3E2B-4366-8B76-C695F73B7DBE}"/>
                  </a:ext>
                </a:extLst>
              </p:cNvPr>
              <p:cNvSpPr/>
              <p:nvPr/>
            </p:nvSpPr>
            <p:spPr>
              <a:xfrm>
                <a:off x="5280712" y="4744901"/>
                <a:ext cx="166977" cy="106707"/>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26" name="Conector de Seta Reta 25">
                <a:extLst>
                  <a:ext uri="{FF2B5EF4-FFF2-40B4-BE49-F238E27FC236}">
                    <a16:creationId xmlns:a16="http://schemas.microsoft.com/office/drawing/2014/main" id="{4FEFF7A8-5B0A-4550-A499-28F960474E4E}"/>
                  </a:ext>
                </a:extLst>
              </p:cNvPr>
              <p:cNvCxnSpPr>
                <a:cxnSpLocks/>
              </p:cNvCxnSpPr>
              <p:nvPr/>
            </p:nvCxnSpPr>
            <p:spPr>
              <a:xfrm flipV="1">
                <a:off x="5542059" y="4398644"/>
                <a:ext cx="4857958" cy="1355042"/>
              </a:xfrm>
              <a:prstGeom prst="straightConnector1">
                <a:avLst/>
              </a:prstGeom>
              <a:ln w="28575">
                <a:solidFill>
                  <a:srgbClr val="7030A0"/>
                </a:solidFill>
                <a:prstDash val="lgDash"/>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7" name="Conector de Seta Reta 26">
                <a:extLst>
                  <a:ext uri="{FF2B5EF4-FFF2-40B4-BE49-F238E27FC236}">
                    <a16:creationId xmlns:a16="http://schemas.microsoft.com/office/drawing/2014/main" id="{84A63B79-D719-4421-AE53-D9714A0F2AF4}"/>
                  </a:ext>
                </a:extLst>
              </p:cNvPr>
              <p:cNvCxnSpPr/>
              <p:nvPr/>
            </p:nvCxnSpPr>
            <p:spPr>
              <a:xfrm>
                <a:off x="10400017" y="4398643"/>
                <a:ext cx="0" cy="2035534"/>
              </a:xfrm>
              <a:prstGeom prst="straightConnector1">
                <a:avLst/>
              </a:prstGeom>
              <a:ln w="28575">
                <a:solidFill>
                  <a:srgbClr val="7030A0"/>
                </a:solidFill>
                <a:prstDash val="lgDash"/>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9" name="Conector de Seta Reta 28">
                <a:extLst>
                  <a:ext uri="{FF2B5EF4-FFF2-40B4-BE49-F238E27FC236}">
                    <a16:creationId xmlns:a16="http://schemas.microsoft.com/office/drawing/2014/main" id="{F1D1CB74-68E4-4954-B705-0778F5BDBB23}"/>
                  </a:ext>
                </a:extLst>
              </p:cNvPr>
              <p:cNvCxnSpPr>
                <a:cxnSpLocks/>
              </p:cNvCxnSpPr>
              <p:nvPr/>
            </p:nvCxnSpPr>
            <p:spPr>
              <a:xfrm>
                <a:off x="4340544" y="5753686"/>
                <a:ext cx="842839" cy="0"/>
              </a:xfrm>
              <a:prstGeom prst="straightConnector1">
                <a:avLst/>
              </a:prstGeom>
              <a:ln w="28575">
                <a:solidFill>
                  <a:srgbClr val="7030A0"/>
                </a:solidFill>
                <a:prstDash val="lgDash"/>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cxnSp>
          <p:nvCxnSpPr>
            <p:cNvPr id="48" name="Straight Arrow Connector 47"/>
            <p:cNvCxnSpPr>
              <a:stCxn id="45" idx="3"/>
            </p:cNvCxnSpPr>
            <p:nvPr/>
          </p:nvCxnSpPr>
          <p:spPr>
            <a:xfrm flipV="1">
              <a:off x="3118371" y="5817326"/>
              <a:ext cx="2065012" cy="709076"/>
            </a:xfrm>
            <a:prstGeom prst="straightConnector1">
              <a:avLst/>
            </a:prstGeom>
            <a:ln w="28575">
              <a:solidFill>
                <a:srgbClr val="7030A0"/>
              </a:solidFill>
              <a:prstDash val="lg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H="1" flipV="1">
              <a:off x="5364200" y="4862139"/>
              <a:ext cx="8709" cy="844809"/>
            </a:xfrm>
            <a:prstGeom prst="straightConnector1">
              <a:avLst/>
            </a:prstGeom>
            <a:ln w="28575">
              <a:solidFill>
                <a:srgbClr val="7030A0"/>
              </a:solidFill>
              <a:prstDash val="lgDash"/>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4332593" y="4398642"/>
            <a:ext cx="5742748" cy="2043486"/>
            <a:chOff x="4332593" y="4398642"/>
            <a:chExt cx="5742748" cy="2043486"/>
          </a:xfrm>
        </p:grpSpPr>
        <p:grpSp>
          <p:nvGrpSpPr>
            <p:cNvPr id="36" name="Agrupar 35">
              <a:extLst>
                <a:ext uri="{FF2B5EF4-FFF2-40B4-BE49-F238E27FC236}">
                  <a16:creationId xmlns:a16="http://schemas.microsoft.com/office/drawing/2014/main" id="{FAD89B8C-EB56-41F0-9B7D-196DE55D8723}"/>
                </a:ext>
              </a:extLst>
            </p:cNvPr>
            <p:cNvGrpSpPr/>
            <p:nvPr/>
          </p:nvGrpSpPr>
          <p:grpSpPr>
            <a:xfrm>
              <a:off x="4332593" y="4398642"/>
              <a:ext cx="5742748" cy="2043486"/>
              <a:chOff x="4332593" y="4398642"/>
              <a:chExt cx="5742748" cy="2043486"/>
            </a:xfrm>
          </p:grpSpPr>
          <p:sp>
            <p:nvSpPr>
              <p:cNvPr id="23" name="Elipse 22">
                <a:extLst>
                  <a:ext uri="{FF2B5EF4-FFF2-40B4-BE49-F238E27FC236}">
                    <a16:creationId xmlns:a16="http://schemas.microsoft.com/office/drawing/2014/main" id="{0C4265D0-7B23-4DF8-80CB-C7E31D204573}"/>
                  </a:ext>
                </a:extLst>
              </p:cNvPr>
              <p:cNvSpPr/>
              <p:nvPr/>
            </p:nvSpPr>
            <p:spPr>
              <a:xfrm>
                <a:off x="5686012" y="4746723"/>
                <a:ext cx="166977" cy="106707"/>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25" name="Conector de Seta Reta 24">
                <a:extLst>
                  <a:ext uri="{FF2B5EF4-FFF2-40B4-BE49-F238E27FC236}">
                    <a16:creationId xmlns:a16="http://schemas.microsoft.com/office/drawing/2014/main" id="{E8797FB3-58AD-467D-8270-82B3B70DDF86}"/>
                  </a:ext>
                </a:extLst>
              </p:cNvPr>
              <p:cNvCxnSpPr>
                <a:cxnSpLocks/>
              </p:cNvCxnSpPr>
              <p:nvPr/>
            </p:nvCxnSpPr>
            <p:spPr>
              <a:xfrm>
                <a:off x="4332593" y="5632999"/>
                <a:ext cx="1265126" cy="0"/>
              </a:xfrm>
              <a:prstGeom prst="straightConnector1">
                <a:avLst/>
              </a:prstGeom>
              <a:ln w="28575">
                <a:solidFill>
                  <a:srgbClr val="00B050"/>
                </a:solidFill>
                <a:prstDash val="lgDash"/>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2" name="Conector de Seta Reta 31">
                <a:extLst>
                  <a:ext uri="{FF2B5EF4-FFF2-40B4-BE49-F238E27FC236}">
                    <a16:creationId xmlns:a16="http://schemas.microsoft.com/office/drawing/2014/main" id="{7523C346-9C89-4B80-9D6E-A046B6ED6C46}"/>
                  </a:ext>
                </a:extLst>
              </p:cNvPr>
              <p:cNvCxnSpPr>
                <a:cxnSpLocks/>
              </p:cNvCxnSpPr>
              <p:nvPr/>
            </p:nvCxnSpPr>
            <p:spPr>
              <a:xfrm flipV="1">
                <a:off x="5866134" y="4398642"/>
                <a:ext cx="4200217" cy="1207507"/>
              </a:xfrm>
              <a:prstGeom prst="straightConnector1">
                <a:avLst/>
              </a:prstGeom>
              <a:ln w="28575">
                <a:solidFill>
                  <a:srgbClr val="00B050"/>
                </a:solidFill>
                <a:prstDash val="lgDash"/>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5" name="Conector de Seta Reta 34">
                <a:extLst>
                  <a:ext uri="{FF2B5EF4-FFF2-40B4-BE49-F238E27FC236}">
                    <a16:creationId xmlns:a16="http://schemas.microsoft.com/office/drawing/2014/main" id="{460874AD-CF56-42DD-B6DA-FEAC95460C0A}"/>
                  </a:ext>
                </a:extLst>
              </p:cNvPr>
              <p:cNvCxnSpPr/>
              <p:nvPr/>
            </p:nvCxnSpPr>
            <p:spPr>
              <a:xfrm>
                <a:off x="10075341" y="4406594"/>
                <a:ext cx="0" cy="2035534"/>
              </a:xfrm>
              <a:prstGeom prst="straightConnector1">
                <a:avLst/>
              </a:prstGeom>
              <a:ln w="28575">
                <a:solidFill>
                  <a:srgbClr val="00B050"/>
                </a:solidFill>
                <a:prstDash val="lgDash"/>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cxnSp>
          <p:nvCxnSpPr>
            <p:cNvPr id="54" name="Straight Arrow Connector 53"/>
            <p:cNvCxnSpPr>
              <a:stCxn id="46" idx="0"/>
            </p:cNvCxnSpPr>
            <p:nvPr/>
          </p:nvCxnSpPr>
          <p:spPr>
            <a:xfrm flipH="1" flipV="1">
              <a:off x="5852989" y="5706948"/>
              <a:ext cx="886598" cy="521802"/>
            </a:xfrm>
            <a:prstGeom prst="straightConnector1">
              <a:avLst/>
            </a:prstGeom>
            <a:ln w="28575">
              <a:solidFill>
                <a:srgbClr val="08B836"/>
              </a:solidFill>
              <a:prstDash val="lg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endCxn id="23" idx="4"/>
            </p:cNvCxnSpPr>
            <p:nvPr/>
          </p:nvCxnSpPr>
          <p:spPr>
            <a:xfrm flipV="1">
              <a:off x="5769500" y="4853430"/>
              <a:ext cx="1" cy="720641"/>
            </a:xfrm>
            <a:prstGeom prst="straightConnector1">
              <a:avLst/>
            </a:prstGeom>
            <a:ln w="28575">
              <a:solidFill>
                <a:srgbClr val="08B836"/>
              </a:solidFill>
              <a:prstDash val="lgDash"/>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15082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ppt_x"/>
                                          </p:val>
                                        </p:tav>
                                        <p:tav tm="100000">
                                          <p:val>
                                            <p:strVal val="#ppt_x"/>
                                          </p:val>
                                        </p:tav>
                                      </p:tavLst>
                                    </p:anim>
                                    <p:anim calcmode="lin" valueType="num">
                                      <p:cBhvr additive="base">
                                        <p:cTn id="2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par>
                                <p:cTn id="27" presetID="1" presetClass="exit" presetSubtype="0" fill="hold" grpId="1" nodeType="withEffect">
                                  <p:stCondLst>
                                    <p:cond delay="0"/>
                                  </p:stCondLst>
                                  <p:childTnLst>
                                    <p:set>
                                      <p:cBhvr>
                                        <p:cTn id="28" dur="1" fill="hold">
                                          <p:stCondLst>
                                            <p:cond delay="0"/>
                                          </p:stCondLst>
                                        </p:cTn>
                                        <p:tgtEl>
                                          <p:spTgt spid="31"/>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14"/>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childTnLst>
                                </p:cTn>
                              </p:par>
                              <p:par>
                                <p:cTn id="43" presetID="1" presetClass="exit" presetSubtype="0" fill="hold" nodeType="withEffect">
                                  <p:stCondLst>
                                    <p:cond delay="0"/>
                                  </p:stCondLst>
                                  <p:childTnLst>
                                    <p:set>
                                      <p:cBhvr>
                                        <p:cTn id="44" dur="1" fill="hold">
                                          <p:stCondLst>
                                            <p:cond delay="0"/>
                                          </p:stCondLst>
                                        </p:cTn>
                                        <p:tgtEl>
                                          <p:spTgt spid="10"/>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39"/>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43"/>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28"/>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additive="base">
                                        <p:cTn id="63" dur="500" fill="hold"/>
                                        <p:tgtEl>
                                          <p:spTgt spid="52"/>
                                        </p:tgtEl>
                                        <p:attrNameLst>
                                          <p:attrName>ppt_x</p:attrName>
                                        </p:attrNameLst>
                                      </p:cBhvr>
                                      <p:tavLst>
                                        <p:tav tm="0">
                                          <p:val>
                                            <p:strVal val="#ppt_x"/>
                                          </p:val>
                                        </p:tav>
                                        <p:tav tm="100000">
                                          <p:val>
                                            <p:strVal val="#ppt_x"/>
                                          </p:val>
                                        </p:tav>
                                      </p:tavLst>
                                    </p:anim>
                                    <p:anim calcmode="lin" valueType="num">
                                      <p:cBhvr additive="base">
                                        <p:cTn id="64"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46"/>
                                        </p:tgtEl>
                                        <p:attrNameLst>
                                          <p:attrName>style.visibility</p:attrName>
                                        </p:attrNameLst>
                                      </p:cBhvr>
                                      <p:to>
                                        <p:strVal val="visible"/>
                                      </p:to>
                                    </p:set>
                                  </p:childTnLst>
                                </p:cTn>
                              </p:par>
                              <p:par>
                                <p:cTn id="69" presetID="1" presetClass="exit" presetSubtype="0" fill="hold" grpId="1" nodeType="withEffect">
                                  <p:stCondLst>
                                    <p:cond delay="0"/>
                                  </p:stCondLst>
                                  <p:childTnLst>
                                    <p:set>
                                      <p:cBhvr>
                                        <p:cTn id="70" dur="1" fill="hold">
                                          <p:stCondLst>
                                            <p:cond delay="0"/>
                                          </p:stCondLst>
                                        </p:cTn>
                                        <p:tgtEl>
                                          <p:spTgt spid="45"/>
                                        </p:tgtEl>
                                        <p:attrNameLst>
                                          <p:attrName>style.visibility</p:attrName>
                                        </p:attrNameLst>
                                      </p:cBhvr>
                                      <p:to>
                                        <p:strVal val="hidden"/>
                                      </p:to>
                                    </p:set>
                                  </p:childTnLst>
                                </p:cTn>
                              </p:par>
                              <p:par>
                                <p:cTn id="71" presetID="1" presetClass="exit" presetSubtype="0" fill="hold" nodeType="withEffect">
                                  <p:stCondLst>
                                    <p:cond delay="0"/>
                                  </p:stCondLst>
                                  <p:childTnLst>
                                    <p:set>
                                      <p:cBhvr>
                                        <p:cTn id="72" dur="1" fill="hold">
                                          <p:stCondLst>
                                            <p:cond delay="0"/>
                                          </p:stCondLst>
                                        </p:cTn>
                                        <p:tgtEl>
                                          <p:spTgt spid="52"/>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57"/>
                                        </p:tgtEl>
                                        <p:attrNameLst>
                                          <p:attrName>style.visibility</p:attrName>
                                        </p:attrNameLst>
                                      </p:cBhvr>
                                      <p:to>
                                        <p:strVal val="visible"/>
                                      </p:to>
                                    </p:set>
                                    <p:anim calcmode="lin" valueType="num">
                                      <p:cBhvr additive="base">
                                        <p:cTn id="77" dur="500" fill="hold"/>
                                        <p:tgtEl>
                                          <p:spTgt spid="57"/>
                                        </p:tgtEl>
                                        <p:attrNameLst>
                                          <p:attrName>ppt_x</p:attrName>
                                        </p:attrNameLst>
                                      </p:cBhvr>
                                      <p:tavLst>
                                        <p:tav tm="0">
                                          <p:val>
                                            <p:strVal val="#ppt_x"/>
                                          </p:val>
                                        </p:tav>
                                        <p:tav tm="100000">
                                          <p:val>
                                            <p:strVal val="#ppt_x"/>
                                          </p:val>
                                        </p:tav>
                                      </p:tavLst>
                                    </p:anim>
                                    <p:anim calcmode="lin" valueType="num">
                                      <p:cBhvr additive="base">
                                        <p:cTn id="78"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28" grpId="0" animBg="1"/>
      <p:bldP spid="28" grpId="1" animBg="1"/>
      <p:bldP spid="30" grpId="0" animBg="1"/>
      <p:bldP spid="31" grpId="0" animBg="1"/>
      <p:bldP spid="31" grpId="1" animBg="1"/>
      <p:bldP spid="39" grpId="0" animBg="1"/>
      <p:bldP spid="39" grpId="1" animBg="1"/>
      <p:bldP spid="45" grpId="0" animBg="1"/>
      <p:bldP spid="45" grpId="1" animBg="1"/>
      <p:bldP spid="4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txBox="1">
            <a:spLocks/>
          </p:cNvSpPr>
          <p:nvPr/>
        </p:nvSpPr>
        <p:spPr>
          <a:xfrm>
            <a:off x="3401649" y="405438"/>
            <a:ext cx="4836577" cy="634082"/>
          </a:xfrm>
          <a:prstGeom prst="rect">
            <a:avLst/>
          </a:prstGeom>
          <a:ln w="19050">
            <a:noFill/>
          </a:ln>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a:solidFill>
                  <a:srgbClr val="002060"/>
                </a:solidFill>
                <a:effectLst>
                  <a:outerShdw blurRad="38100" dist="38100" dir="2700000" algn="tl">
                    <a:srgbClr val="000000">
                      <a:alpha val="43137"/>
                    </a:srgbClr>
                  </a:outerShdw>
                </a:effectLst>
                <a:latin typeface="Arial Narrow" panose="020B0606020202030204" pitchFamily="34" charset="0"/>
              </a:rPr>
              <a:t>Important points</a:t>
            </a:r>
          </a:p>
        </p:txBody>
      </p:sp>
      <p:sp>
        <p:nvSpPr>
          <p:cNvPr id="3" name="TextBox 2"/>
          <p:cNvSpPr txBox="1"/>
          <p:nvPr/>
        </p:nvSpPr>
        <p:spPr>
          <a:xfrm>
            <a:off x="879894" y="1486265"/>
            <a:ext cx="10006642" cy="1200329"/>
          </a:xfrm>
          <a:prstGeom prst="rect">
            <a:avLst/>
          </a:prstGeom>
          <a:noFill/>
          <a:ln w="28575">
            <a:solidFill>
              <a:schemeClr val="accent2">
                <a:lumMod val="50000"/>
              </a:schemeClr>
            </a:solidFill>
          </a:ln>
        </p:spPr>
        <p:txBody>
          <a:bodyPr wrap="square" rtlCol="0">
            <a:spAutoFit/>
          </a:bodyPr>
          <a:lstStyle/>
          <a:p>
            <a:r>
              <a:rPr lang="en-US" b="1" baseline="30000" dirty="0">
                <a:latin typeface="Arial Narrow" panose="020B0606020202030204" pitchFamily="34" charset="0"/>
              </a:rPr>
              <a:t>❶ </a:t>
            </a:r>
            <a:r>
              <a:rPr lang="en-US" b="1" dirty="0">
                <a:latin typeface="Arial Narrow" panose="020B0606020202030204" pitchFamily="34" charset="0"/>
              </a:rPr>
              <a:t>This ITSEPG workbook was designed for data needing a transformation and inverse transformation for estimating experimental power. The QPDOL.exe workbook may be helpful to determine if a transformation is needed to help normalize data for analysis, and if so, ITSEPG should be helpful for graphing the inverse transformed data.</a:t>
            </a:r>
          </a:p>
        </p:txBody>
      </p:sp>
      <p:sp>
        <p:nvSpPr>
          <p:cNvPr id="5" name="TextBox 4"/>
          <p:cNvSpPr txBox="1"/>
          <p:nvPr/>
        </p:nvSpPr>
        <p:spPr>
          <a:xfrm>
            <a:off x="879894" y="2808493"/>
            <a:ext cx="10006642" cy="1200329"/>
          </a:xfrm>
          <a:prstGeom prst="rect">
            <a:avLst/>
          </a:prstGeom>
          <a:noFill/>
          <a:ln w="28575">
            <a:solidFill>
              <a:schemeClr val="accent2">
                <a:lumMod val="50000"/>
              </a:schemeClr>
            </a:solidFill>
          </a:ln>
        </p:spPr>
        <p:txBody>
          <a:bodyPr wrap="square" rtlCol="0">
            <a:spAutoFit/>
          </a:bodyPr>
          <a:lstStyle/>
          <a:p>
            <a:r>
              <a:rPr lang="en-US" b="1" baseline="30000" dirty="0">
                <a:latin typeface="Arial Narrow" panose="020B0606020202030204" pitchFamily="34" charset="0"/>
              </a:rPr>
              <a:t>❷ </a:t>
            </a:r>
            <a:r>
              <a:rPr lang="en-US" b="1" dirty="0">
                <a:latin typeface="Arial Narrow" panose="020B0606020202030204" pitchFamily="34" charset="0"/>
              </a:rPr>
              <a:t>A basic assumption of Analysis of Variance is that variances are equal. While it may not be possible to prove variances are not equal, it is sometimes obvious that variation increases proportional to the mean.  For instance, as birds grow, they become more variable. Therefore calculations in ITSEPG are produced for both constant absolute variation and constant coefficient of variation models.</a:t>
            </a:r>
          </a:p>
        </p:txBody>
      </p:sp>
      <p:sp>
        <p:nvSpPr>
          <p:cNvPr id="6" name="TextBox 5"/>
          <p:cNvSpPr txBox="1"/>
          <p:nvPr/>
        </p:nvSpPr>
        <p:spPr>
          <a:xfrm>
            <a:off x="879894" y="4130722"/>
            <a:ext cx="10006642" cy="1200329"/>
          </a:xfrm>
          <a:prstGeom prst="rect">
            <a:avLst/>
          </a:prstGeom>
          <a:noFill/>
          <a:ln w="28575">
            <a:solidFill>
              <a:schemeClr val="accent2">
                <a:lumMod val="50000"/>
              </a:schemeClr>
            </a:solidFill>
          </a:ln>
        </p:spPr>
        <p:txBody>
          <a:bodyPr wrap="square" rtlCol="0">
            <a:spAutoFit/>
          </a:bodyPr>
          <a:lstStyle/>
          <a:p>
            <a:r>
              <a:rPr lang="en-US" b="1" baseline="30000" dirty="0">
                <a:latin typeface="Arial Narrow" panose="020B0606020202030204" pitchFamily="34" charset="0"/>
              </a:rPr>
              <a:t>❸ </a:t>
            </a:r>
            <a:r>
              <a:rPr lang="en-US" b="1" dirty="0">
                <a:latin typeface="Arial Narrow" panose="020B0606020202030204" pitchFamily="34" charset="0"/>
              </a:rPr>
              <a:t>ITSEPG.xls is a planning tool. While it may be intuitive that having more replication improves the chances of finding statistically significant differences, in reality the determined p-value “is what it is.” Planning an experiment with a large number of replicates should not influence the determined p-value and should not be interpreted as doing so.</a:t>
            </a:r>
          </a:p>
        </p:txBody>
      </p:sp>
    </p:spTree>
    <p:extLst>
      <p:ext uri="{BB962C8B-B14F-4D97-AF65-F5344CB8AC3E}">
        <p14:creationId xmlns:p14="http://schemas.microsoft.com/office/powerpoint/2010/main" val="32021499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67828" y="0"/>
            <a:ext cx="7963851" cy="5530034"/>
          </a:xfrm>
          <a:prstGeom prst="rect">
            <a:avLst/>
          </a:prstGeom>
        </p:spPr>
      </p:pic>
      <p:sp>
        <p:nvSpPr>
          <p:cNvPr id="3" name="TextBox 2"/>
          <p:cNvSpPr txBox="1"/>
          <p:nvPr/>
        </p:nvSpPr>
        <p:spPr>
          <a:xfrm>
            <a:off x="250085" y="4877067"/>
            <a:ext cx="1511338" cy="584775"/>
          </a:xfrm>
          <a:prstGeom prst="rect">
            <a:avLst/>
          </a:prstGeom>
          <a:solidFill>
            <a:schemeClr val="bg1"/>
          </a:solidFill>
          <a:ln w="28575">
            <a:solidFill>
              <a:schemeClr val="accent6">
                <a:lumMod val="50000"/>
              </a:schemeClr>
            </a:solidFill>
          </a:ln>
        </p:spPr>
        <p:txBody>
          <a:bodyPr wrap="square" rtlCol="0">
            <a:spAutoFit/>
          </a:bodyPr>
          <a:lstStyle/>
          <a:p>
            <a:pPr algn="ctr"/>
            <a:r>
              <a:rPr lang="en-US" sz="1600" b="1" baseline="30000" dirty="0">
                <a:solidFill>
                  <a:schemeClr val="accent6">
                    <a:lumMod val="50000"/>
                  </a:schemeClr>
                </a:solidFill>
              </a:rPr>
              <a:t>❶</a:t>
            </a:r>
            <a:r>
              <a:rPr lang="en-US" sz="1600" b="1" dirty="0">
                <a:solidFill>
                  <a:schemeClr val="accent6">
                    <a:lumMod val="50000"/>
                  </a:schemeClr>
                </a:solidFill>
              </a:rPr>
              <a:t>Spreadsheet</a:t>
            </a:r>
          </a:p>
          <a:p>
            <a:pPr algn="ctr"/>
            <a:r>
              <a:rPr lang="en-US" sz="1600" b="1" dirty="0">
                <a:solidFill>
                  <a:schemeClr val="accent6">
                    <a:lumMod val="50000"/>
                  </a:schemeClr>
                </a:solidFill>
              </a:rPr>
              <a:t>Home</a:t>
            </a:r>
          </a:p>
        </p:txBody>
      </p:sp>
      <p:sp>
        <p:nvSpPr>
          <p:cNvPr id="6" name="TextBox 5"/>
          <p:cNvSpPr txBox="1"/>
          <p:nvPr/>
        </p:nvSpPr>
        <p:spPr>
          <a:xfrm>
            <a:off x="3841871" y="5827735"/>
            <a:ext cx="1854680" cy="830997"/>
          </a:xfrm>
          <a:prstGeom prst="rect">
            <a:avLst/>
          </a:prstGeom>
          <a:solidFill>
            <a:schemeClr val="bg1"/>
          </a:solidFill>
          <a:ln w="28575">
            <a:solidFill>
              <a:schemeClr val="accent6">
                <a:lumMod val="50000"/>
              </a:schemeClr>
            </a:solidFill>
          </a:ln>
        </p:spPr>
        <p:txBody>
          <a:bodyPr wrap="square" rtlCol="0">
            <a:spAutoFit/>
          </a:bodyPr>
          <a:lstStyle/>
          <a:p>
            <a:pPr algn="ctr"/>
            <a:r>
              <a:rPr lang="en-US" sz="1600" b="1" baseline="30000" dirty="0">
                <a:solidFill>
                  <a:schemeClr val="accent6">
                    <a:lumMod val="50000"/>
                  </a:schemeClr>
                </a:solidFill>
              </a:rPr>
              <a:t>❸</a:t>
            </a:r>
            <a:r>
              <a:rPr lang="en-US" sz="1600" b="1" dirty="0">
                <a:solidFill>
                  <a:schemeClr val="accent6">
                    <a:lumMod val="50000"/>
                  </a:schemeClr>
                </a:solidFill>
              </a:rPr>
              <a:t>Spreadsheet</a:t>
            </a:r>
          </a:p>
          <a:p>
            <a:pPr algn="ctr"/>
            <a:r>
              <a:rPr lang="en-US" sz="1600" b="1" dirty="0">
                <a:solidFill>
                  <a:schemeClr val="accent6">
                    <a:lumMod val="50000"/>
                  </a:schemeClr>
                </a:solidFill>
              </a:rPr>
              <a:t> Calculation of Test Power</a:t>
            </a:r>
          </a:p>
        </p:txBody>
      </p:sp>
      <p:sp>
        <p:nvSpPr>
          <p:cNvPr id="8" name="TextBox 7"/>
          <p:cNvSpPr txBox="1"/>
          <p:nvPr/>
        </p:nvSpPr>
        <p:spPr>
          <a:xfrm>
            <a:off x="6297808" y="5890106"/>
            <a:ext cx="2214744" cy="584775"/>
          </a:xfrm>
          <a:prstGeom prst="rect">
            <a:avLst/>
          </a:prstGeom>
          <a:solidFill>
            <a:schemeClr val="bg1"/>
          </a:solidFill>
          <a:ln w="28575">
            <a:solidFill>
              <a:schemeClr val="accent6">
                <a:lumMod val="50000"/>
              </a:schemeClr>
            </a:solidFill>
          </a:ln>
        </p:spPr>
        <p:txBody>
          <a:bodyPr wrap="square" rtlCol="0">
            <a:spAutoFit/>
          </a:bodyPr>
          <a:lstStyle/>
          <a:p>
            <a:pPr algn="ctr"/>
            <a:r>
              <a:rPr lang="en-US" sz="1600" b="1" baseline="30000" dirty="0">
                <a:solidFill>
                  <a:schemeClr val="accent6">
                    <a:lumMod val="50000"/>
                  </a:schemeClr>
                </a:solidFill>
              </a:rPr>
              <a:t>❹</a:t>
            </a:r>
            <a:r>
              <a:rPr lang="en-US" sz="1600" b="1" dirty="0">
                <a:solidFill>
                  <a:schemeClr val="accent6">
                    <a:lumMod val="50000"/>
                  </a:schemeClr>
                </a:solidFill>
              </a:rPr>
              <a:t>Spreadsheet Inputs &amp; Notes</a:t>
            </a:r>
          </a:p>
        </p:txBody>
      </p:sp>
      <p:cxnSp>
        <p:nvCxnSpPr>
          <p:cNvPr id="7" name="Straight Arrow Connector 6"/>
          <p:cNvCxnSpPr/>
          <p:nvPr/>
        </p:nvCxnSpPr>
        <p:spPr>
          <a:xfrm flipV="1">
            <a:off x="1761423" y="5392215"/>
            <a:ext cx="552561" cy="22948"/>
          </a:xfrm>
          <a:prstGeom prst="straightConnector1">
            <a:avLst/>
          </a:prstGeom>
          <a:ln w="2857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1572997" y="5542189"/>
            <a:ext cx="1881943" cy="1020249"/>
            <a:chOff x="1564205" y="5609565"/>
            <a:chExt cx="1881943" cy="1020249"/>
          </a:xfrm>
        </p:grpSpPr>
        <p:sp>
          <p:nvSpPr>
            <p:cNvPr id="5" name="TextBox 4"/>
            <p:cNvSpPr txBox="1"/>
            <p:nvPr/>
          </p:nvSpPr>
          <p:spPr>
            <a:xfrm>
              <a:off x="1564205" y="6045039"/>
              <a:ext cx="1499558" cy="584775"/>
            </a:xfrm>
            <a:prstGeom prst="rect">
              <a:avLst/>
            </a:prstGeom>
            <a:solidFill>
              <a:schemeClr val="bg1"/>
            </a:solidFill>
            <a:ln w="28575">
              <a:solidFill>
                <a:schemeClr val="accent6">
                  <a:lumMod val="50000"/>
                </a:schemeClr>
              </a:solidFill>
            </a:ln>
          </p:spPr>
          <p:txBody>
            <a:bodyPr wrap="square" rtlCol="0">
              <a:spAutoFit/>
            </a:bodyPr>
            <a:lstStyle/>
            <a:p>
              <a:pPr algn="ctr"/>
              <a:r>
                <a:rPr lang="en-US" sz="1600" b="1" baseline="30000" dirty="0">
                  <a:solidFill>
                    <a:schemeClr val="accent6">
                      <a:lumMod val="50000"/>
                    </a:schemeClr>
                  </a:solidFill>
                </a:rPr>
                <a:t>❷</a:t>
              </a:r>
              <a:r>
                <a:rPr lang="en-US" sz="1600" b="1" dirty="0">
                  <a:solidFill>
                    <a:schemeClr val="accent6">
                      <a:lumMod val="50000"/>
                    </a:schemeClr>
                  </a:solidFill>
                </a:rPr>
                <a:t>Spreadsheet Introduction</a:t>
              </a:r>
            </a:p>
          </p:txBody>
        </p:sp>
        <p:cxnSp>
          <p:nvCxnSpPr>
            <p:cNvPr id="11" name="Straight Arrow Connector 10"/>
            <p:cNvCxnSpPr>
              <a:stCxn id="5" idx="0"/>
            </p:cNvCxnSpPr>
            <p:nvPr/>
          </p:nvCxnSpPr>
          <p:spPr>
            <a:xfrm flipV="1">
              <a:off x="2313984" y="5609565"/>
              <a:ext cx="1132164" cy="435474"/>
            </a:xfrm>
            <a:prstGeom prst="straightConnector1">
              <a:avLst/>
            </a:prstGeom>
            <a:ln w="2857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3" name="Straight Arrow Connector 12"/>
          <p:cNvCxnSpPr/>
          <p:nvPr/>
        </p:nvCxnSpPr>
        <p:spPr>
          <a:xfrm flipV="1">
            <a:off x="4769211" y="5516884"/>
            <a:ext cx="5276" cy="307157"/>
          </a:xfrm>
          <a:prstGeom prst="straightConnector1">
            <a:avLst/>
          </a:prstGeom>
          <a:ln w="2857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6303248" y="5516884"/>
            <a:ext cx="980544" cy="373222"/>
          </a:xfrm>
          <a:prstGeom prst="straightConnector1">
            <a:avLst/>
          </a:prstGeom>
          <a:ln w="2857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9295505" y="4963543"/>
            <a:ext cx="2761479" cy="584775"/>
            <a:chOff x="9269128" y="4943755"/>
            <a:chExt cx="2761479" cy="584775"/>
          </a:xfrm>
        </p:grpSpPr>
        <p:sp>
          <p:nvSpPr>
            <p:cNvPr id="10" name="TextBox 9"/>
            <p:cNvSpPr txBox="1"/>
            <p:nvPr/>
          </p:nvSpPr>
          <p:spPr>
            <a:xfrm>
              <a:off x="9815863" y="4943755"/>
              <a:ext cx="2214744" cy="584775"/>
            </a:xfrm>
            <a:prstGeom prst="rect">
              <a:avLst/>
            </a:prstGeom>
            <a:solidFill>
              <a:schemeClr val="accent6">
                <a:lumMod val="50000"/>
              </a:schemeClr>
            </a:solidFill>
            <a:ln w="28575">
              <a:solidFill>
                <a:schemeClr val="accent6">
                  <a:lumMod val="50000"/>
                </a:schemeClr>
              </a:solidFill>
            </a:ln>
          </p:spPr>
          <p:txBody>
            <a:bodyPr wrap="square" rtlCol="0">
              <a:spAutoFit/>
            </a:bodyPr>
            <a:lstStyle/>
            <a:p>
              <a:pPr algn="ctr"/>
              <a:r>
                <a:rPr lang="en-US" sz="1600" b="1" baseline="30000" dirty="0">
                  <a:solidFill>
                    <a:schemeClr val="bg1"/>
                  </a:solidFill>
                </a:rPr>
                <a:t>❺</a:t>
              </a:r>
              <a:r>
                <a:rPr lang="en-US" sz="1600" b="1" dirty="0">
                  <a:solidFill>
                    <a:schemeClr val="bg1"/>
                  </a:solidFill>
                </a:rPr>
                <a:t>Spreadsheets EP Data Inverse Transformation</a:t>
              </a:r>
            </a:p>
          </p:txBody>
        </p:sp>
        <p:cxnSp>
          <p:nvCxnSpPr>
            <p:cNvPr id="19" name="Straight Arrow Connector 18"/>
            <p:cNvCxnSpPr/>
            <p:nvPr/>
          </p:nvCxnSpPr>
          <p:spPr>
            <a:xfrm flipH="1" flipV="1">
              <a:off x="9269128" y="5303520"/>
              <a:ext cx="546736" cy="9625"/>
            </a:xfrm>
            <a:prstGeom prst="straightConnector1">
              <a:avLst/>
            </a:prstGeom>
            <a:ln w="2857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87513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제목 1"/>
          <p:cNvSpPr txBox="1">
            <a:spLocks/>
          </p:cNvSpPr>
          <p:nvPr/>
        </p:nvSpPr>
        <p:spPr>
          <a:xfrm>
            <a:off x="3821602" y="382387"/>
            <a:ext cx="4738254" cy="59020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ko-KR" sz="4000" b="1" dirty="0">
                <a:solidFill>
                  <a:schemeClr val="accent6">
                    <a:lumMod val="50000"/>
                  </a:schemeClr>
                </a:solidFill>
                <a:effectLst>
                  <a:outerShdw blurRad="38100" dist="38100" dir="2700000" algn="tl">
                    <a:srgbClr val="000000">
                      <a:alpha val="43137"/>
                    </a:srgbClr>
                  </a:outerShdw>
                </a:effectLst>
                <a:latin typeface="Arial Narrow" panose="020B0606020202030204" pitchFamily="34" charset="0"/>
              </a:rPr>
              <a:t>Introduction</a:t>
            </a:r>
            <a:endParaRPr lang="ko-KR" altLang="en-US" sz="4000" b="1" dirty="0">
              <a:solidFill>
                <a:schemeClr val="accent6">
                  <a:lumMod val="50000"/>
                </a:schemeClr>
              </a:solidFill>
              <a:effectLst>
                <a:outerShdw blurRad="38100" dist="38100" dir="2700000" algn="tl">
                  <a:srgbClr val="000000">
                    <a:alpha val="43137"/>
                  </a:srgbClr>
                </a:outerShdw>
              </a:effectLst>
              <a:latin typeface="Arial Narrow" panose="020B0606020202030204" pitchFamily="34" charset="0"/>
            </a:endParaRPr>
          </a:p>
        </p:txBody>
      </p:sp>
      <p:sp>
        <p:nvSpPr>
          <p:cNvPr id="5" name="TextBox 4"/>
          <p:cNvSpPr txBox="1"/>
          <p:nvPr/>
        </p:nvSpPr>
        <p:spPr>
          <a:xfrm>
            <a:off x="497295" y="1358860"/>
            <a:ext cx="11386868" cy="4139595"/>
          </a:xfrm>
          <a:prstGeom prst="rect">
            <a:avLst/>
          </a:prstGeom>
          <a:noFill/>
        </p:spPr>
        <p:txBody>
          <a:bodyPr wrap="square" rtlCol="0">
            <a:spAutoFit/>
          </a:bodyPr>
          <a:lstStyle/>
          <a:p>
            <a:pPr algn="just">
              <a:lnSpc>
                <a:spcPct val="150000"/>
              </a:lnSpc>
              <a:spcBef>
                <a:spcPts val="600"/>
              </a:spcBef>
              <a:spcAft>
                <a:spcPts val="600"/>
              </a:spcAft>
            </a:pPr>
            <a:r>
              <a:rPr lang="en-US" b="1" dirty="0"/>
              <a:t>Determining experimental power for planning purposes is, by its very nature, a risky business. Experiments are planned because we don't know what the results will be! We hope that the means and variances of control and treated groups will be similar to previous experiments, but that can't be assumed.</a:t>
            </a:r>
          </a:p>
          <a:p>
            <a:pPr algn="just">
              <a:lnSpc>
                <a:spcPct val="150000"/>
              </a:lnSpc>
              <a:spcBef>
                <a:spcPts val="600"/>
              </a:spcBef>
              <a:spcAft>
                <a:spcPts val="600"/>
              </a:spcAft>
            </a:pPr>
            <a:r>
              <a:rPr lang="en-US" b="1" dirty="0"/>
              <a:t>There is always the possibility that any imposed treatments will affect individuals differently, changing the variation between treatment groups. Sometimes the data is not "normally" distributed, e.g., frequency distributions do not resemble bell shaped curves.</a:t>
            </a:r>
          </a:p>
          <a:p>
            <a:pPr algn="just">
              <a:lnSpc>
                <a:spcPct val="150000"/>
              </a:lnSpc>
              <a:spcBef>
                <a:spcPts val="600"/>
              </a:spcBef>
              <a:spcAft>
                <a:spcPts val="600"/>
              </a:spcAft>
            </a:pPr>
            <a:r>
              <a:rPr lang="en-US" b="1" dirty="0"/>
              <a:t>To properly analyze non-normal data, some transformation is needed to make it appear normal. QQ Plots may be helpful to see if a given transformation will make the data more "normal" and improve the accuracy of probability estimates using analyses of variance. </a:t>
            </a:r>
          </a:p>
        </p:txBody>
      </p:sp>
    </p:spTree>
    <p:extLst>
      <p:ext uri="{BB962C8B-B14F-4D97-AF65-F5344CB8AC3E}">
        <p14:creationId xmlns:p14="http://schemas.microsoft.com/office/powerpoint/2010/main" val="9295777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제목 1"/>
          <p:cNvSpPr txBox="1">
            <a:spLocks/>
          </p:cNvSpPr>
          <p:nvPr/>
        </p:nvSpPr>
        <p:spPr>
          <a:xfrm>
            <a:off x="3875500" y="99752"/>
            <a:ext cx="4202707" cy="63408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ko-KR" sz="4000" b="1" dirty="0">
                <a:solidFill>
                  <a:schemeClr val="accent6">
                    <a:lumMod val="50000"/>
                  </a:schemeClr>
                </a:solidFill>
                <a:effectLst>
                  <a:outerShdw blurRad="38100" dist="38100" dir="2700000" algn="tl">
                    <a:srgbClr val="000000">
                      <a:alpha val="43137"/>
                    </a:srgbClr>
                  </a:outerShdw>
                </a:effectLst>
                <a:latin typeface="Arial Narrow" panose="020B0606020202030204" pitchFamily="34" charset="0"/>
              </a:rPr>
              <a:t>Introduction</a:t>
            </a:r>
            <a:endParaRPr lang="ko-KR" altLang="en-US" sz="4000" b="1" dirty="0">
              <a:solidFill>
                <a:schemeClr val="accent6">
                  <a:lumMod val="50000"/>
                </a:schemeClr>
              </a:solidFill>
              <a:effectLst>
                <a:outerShdw blurRad="38100" dist="38100" dir="2700000" algn="tl">
                  <a:srgbClr val="000000">
                    <a:alpha val="43137"/>
                  </a:srgbClr>
                </a:outerShdw>
              </a:effectLst>
              <a:latin typeface="Arial Narrow" panose="020B0606020202030204" pitchFamily="34" charset="0"/>
            </a:endParaRPr>
          </a:p>
        </p:txBody>
      </p:sp>
      <p:sp>
        <p:nvSpPr>
          <p:cNvPr id="6" name="TextBox 5"/>
          <p:cNvSpPr txBox="1"/>
          <p:nvPr/>
        </p:nvSpPr>
        <p:spPr>
          <a:xfrm>
            <a:off x="465667" y="634082"/>
            <a:ext cx="11176000" cy="3970318"/>
          </a:xfrm>
          <a:prstGeom prst="rect">
            <a:avLst/>
          </a:prstGeom>
          <a:noFill/>
        </p:spPr>
        <p:txBody>
          <a:bodyPr wrap="square" rtlCol="0">
            <a:spAutoFit/>
          </a:bodyPr>
          <a:lstStyle/>
          <a:p>
            <a:pPr algn="just">
              <a:lnSpc>
                <a:spcPct val="150000"/>
              </a:lnSpc>
            </a:pPr>
            <a:r>
              <a:rPr lang="en-US" b="1" dirty="0"/>
              <a:t>Whenever non-normal data is transformed to make it normal for analyses of variance,  the scales are changed and it becomes difficult to visualize how differences in the original data relate to differences in the transformed data.  The example below is for Blood Uric Acid levels in chickens.</a:t>
            </a:r>
          </a:p>
          <a:p>
            <a:pPr algn="just">
              <a:lnSpc>
                <a:spcPct val="150000"/>
              </a:lnSpc>
            </a:pPr>
            <a:r>
              <a:rPr lang="en-US" b="1" dirty="0"/>
              <a:t>The QQ Plot R</a:t>
            </a:r>
            <a:r>
              <a:rPr lang="en-US" b="1" baseline="30000" dirty="0"/>
              <a:t>2</a:t>
            </a:r>
            <a:r>
              <a:rPr lang="en-US" b="1" dirty="0"/>
              <a:t> is improved from 0.91 to 0.99 by taking the log</a:t>
            </a:r>
            <a:r>
              <a:rPr lang="en-US" b="1" baseline="-25000" dirty="0"/>
              <a:t>10</a:t>
            </a:r>
            <a:r>
              <a:rPr lang="en-US" b="1" dirty="0"/>
              <a:t> of the original data. When the log of the individual data (Minimum or Maximum for instance) is taken and 10 is raised to that power (the inverse transformation), the result is exactly the same as the starting value.</a:t>
            </a:r>
          </a:p>
          <a:p>
            <a:pPr algn="just">
              <a:lnSpc>
                <a:spcPct val="150000"/>
              </a:lnSpc>
            </a:pPr>
            <a:r>
              <a:rPr lang="en-US" b="1" dirty="0"/>
              <a:t>However, this is not true for the mean or other descriptive statistics.  Not only are the mean and inverse transformed mean different, but the lower and upper 90 % confidence limits for the inverse transformed mean are no longer equally distant from the mean.      </a:t>
            </a:r>
            <a:r>
              <a:rPr lang="en-US" sz="2000" b="1" dirty="0"/>
              <a:t> </a:t>
            </a:r>
            <a:r>
              <a:rPr lang="en-US" sz="1400" b="1" dirty="0">
                <a:solidFill>
                  <a:srgbClr val="C00000"/>
                </a:solidFill>
              </a:rPr>
              <a:t>(See Table below)</a:t>
            </a:r>
            <a:r>
              <a:rPr lang="en-US" sz="2000" b="1" dirty="0">
                <a:solidFill>
                  <a:srgbClr val="C00000"/>
                </a:solidFill>
              </a:rPr>
              <a:t> </a:t>
            </a:r>
          </a:p>
        </p:txBody>
      </p:sp>
      <p:graphicFrame>
        <p:nvGraphicFramePr>
          <p:cNvPr id="4" name="Table 3"/>
          <p:cNvGraphicFramePr>
            <a:graphicFrameLocks noGrp="1"/>
          </p:cNvGraphicFramePr>
          <p:nvPr>
            <p:extLst>
              <p:ext uri="{D42A27DB-BD31-4B8C-83A1-F6EECF244321}">
                <p14:modId xmlns:p14="http://schemas.microsoft.com/office/powerpoint/2010/main" val="1144533405"/>
              </p:ext>
            </p:extLst>
          </p:nvPr>
        </p:nvGraphicFramePr>
        <p:xfrm>
          <a:off x="1018821" y="4387530"/>
          <a:ext cx="10249986" cy="2098764"/>
        </p:xfrm>
        <a:graphic>
          <a:graphicData uri="http://schemas.openxmlformats.org/drawingml/2006/table">
            <a:tbl>
              <a:tblPr>
                <a:tableStyleId>{5C22544A-7EE6-4342-B048-85BDC9FD1C3A}</a:tableStyleId>
              </a:tblPr>
              <a:tblGrid>
                <a:gridCol w="946847">
                  <a:extLst>
                    <a:ext uri="{9D8B030D-6E8A-4147-A177-3AD203B41FA5}">
                      <a16:colId xmlns:a16="http://schemas.microsoft.com/office/drawing/2014/main" val="2120483521"/>
                    </a:ext>
                  </a:extLst>
                </a:gridCol>
                <a:gridCol w="913034">
                  <a:extLst>
                    <a:ext uri="{9D8B030D-6E8A-4147-A177-3AD203B41FA5}">
                      <a16:colId xmlns:a16="http://schemas.microsoft.com/office/drawing/2014/main" val="1477400341"/>
                    </a:ext>
                  </a:extLst>
                </a:gridCol>
                <a:gridCol w="926859">
                  <a:extLst>
                    <a:ext uri="{9D8B030D-6E8A-4147-A177-3AD203B41FA5}">
                      <a16:colId xmlns:a16="http://schemas.microsoft.com/office/drawing/2014/main" val="99587917"/>
                    </a:ext>
                  </a:extLst>
                </a:gridCol>
                <a:gridCol w="933021">
                  <a:extLst>
                    <a:ext uri="{9D8B030D-6E8A-4147-A177-3AD203B41FA5}">
                      <a16:colId xmlns:a16="http://schemas.microsoft.com/office/drawing/2014/main" val="1312512191"/>
                    </a:ext>
                  </a:extLst>
                </a:gridCol>
                <a:gridCol w="1115921">
                  <a:extLst>
                    <a:ext uri="{9D8B030D-6E8A-4147-A177-3AD203B41FA5}">
                      <a16:colId xmlns:a16="http://schemas.microsoft.com/office/drawing/2014/main" val="1684948773"/>
                    </a:ext>
                  </a:extLst>
                </a:gridCol>
                <a:gridCol w="1457846">
                  <a:extLst>
                    <a:ext uri="{9D8B030D-6E8A-4147-A177-3AD203B41FA5}">
                      <a16:colId xmlns:a16="http://schemas.microsoft.com/office/drawing/2014/main" val="3427940088"/>
                    </a:ext>
                  </a:extLst>
                </a:gridCol>
                <a:gridCol w="943292">
                  <a:extLst>
                    <a:ext uri="{9D8B030D-6E8A-4147-A177-3AD203B41FA5}">
                      <a16:colId xmlns:a16="http://schemas.microsoft.com/office/drawing/2014/main" val="2246579701"/>
                    </a:ext>
                  </a:extLst>
                </a:gridCol>
                <a:gridCol w="896983">
                  <a:extLst>
                    <a:ext uri="{9D8B030D-6E8A-4147-A177-3AD203B41FA5}">
                      <a16:colId xmlns:a16="http://schemas.microsoft.com/office/drawing/2014/main" val="308029622"/>
                    </a:ext>
                  </a:extLst>
                </a:gridCol>
                <a:gridCol w="808633">
                  <a:extLst>
                    <a:ext uri="{9D8B030D-6E8A-4147-A177-3AD203B41FA5}">
                      <a16:colId xmlns:a16="http://schemas.microsoft.com/office/drawing/2014/main" val="2857000221"/>
                    </a:ext>
                  </a:extLst>
                </a:gridCol>
                <a:gridCol w="1307550">
                  <a:extLst>
                    <a:ext uri="{9D8B030D-6E8A-4147-A177-3AD203B41FA5}">
                      <a16:colId xmlns:a16="http://schemas.microsoft.com/office/drawing/2014/main" val="3569016340"/>
                    </a:ext>
                  </a:extLst>
                </a:gridCol>
              </a:tblGrid>
              <a:tr h="294158">
                <a:tc gridSpan="10">
                  <a:txBody>
                    <a:bodyPr/>
                    <a:lstStyle/>
                    <a:p>
                      <a:pPr algn="ctr" fontAlgn="b"/>
                      <a:r>
                        <a:rPr lang="en-US" sz="1600" b="1" u="none" strike="noStrike" dirty="0">
                          <a:solidFill>
                            <a:schemeClr val="bg1"/>
                          </a:solidFill>
                          <a:effectLst/>
                        </a:rPr>
                        <a:t>Descriptive statistics for the blood uric acid of 210 broiler chickens (X)</a:t>
                      </a:r>
                      <a:endParaRPr lang="en-US" sz="1600" b="1" i="0" u="none" strike="noStrike" dirty="0">
                        <a:solidFill>
                          <a:schemeClr val="bg1"/>
                        </a:solidFill>
                        <a:effectLst/>
                        <a:latin typeface="Calibri" panose="020F0502020204030204" pitchFamily="34" charset="0"/>
                      </a:endParaRPr>
                    </a:p>
                  </a:txBody>
                  <a:tcPr marL="9525" marR="9525" marT="9525" marB="0" anchor="b">
                    <a:solidFill>
                      <a:schemeClr val="accent6">
                        <a:lumMod val="5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99764044"/>
                  </a:ext>
                </a:extLst>
              </a:tr>
              <a:tr h="850844">
                <a:tc>
                  <a:txBody>
                    <a:bodyPr/>
                    <a:lstStyle/>
                    <a:p>
                      <a:pPr algn="ctr" fontAlgn="ctr"/>
                      <a:r>
                        <a:rPr lang="en-US" sz="1600" b="1" u="none" strike="noStrike" dirty="0">
                          <a:solidFill>
                            <a:schemeClr val="bg1"/>
                          </a:solidFill>
                          <a:effectLst/>
                        </a:rPr>
                        <a:t>Variable</a:t>
                      </a:r>
                      <a:endParaRPr lang="en-US" sz="1600" b="1" i="0" u="none" strike="noStrike" dirty="0">
                        <a:solidFill>
                          <a:schemeClr val="bg1"/>
                        </a:solidFill>
                        <a:effectLst/>
                        <a:latin typeface="Calibri" panose="020F0502020204030204" pitchFamily="34" charset="0"/>
                      </a:endParaRPr>
                    </a:p>
                  </a:txBody>
                  <a:tcPr marL="9525" marR="9525" marT="9525" marB="0" anchor="ctr">
                    <a:solidFill>
                      <a:schemeClr val="accent6">
                        <a:lumMod val="50000"/>
                      </a:schemeClr>
                    </a:solidFill>
                  </a:tcPr>
                </a:tc>
                <a:tc>
                  <a:txBody>
                    <a:bodyPr/>
                    <a:lstStyle/>
                    <a:p>
                      <a:pPr algn="ctr" fontAlgn="ctr"/>
                      <a:r>
                        <a:rPr lang="en-US" sz="1600" b="1" u="none" strike="noStrike" dirty="0">
                          <a:solidFill>
                            <a:schemeClr val="bg1"/>
                          </a:solidFill>
                          <a:effectLst/>
                        </a:rPr>
                        <a:t>Minimum</a:t>
                      </a:r>
                      <a:endParaRPr lang="en-US" sz="1600" b="1" i="0" u="none" strike="noStrike" dirty="0">
                        <a:solidFill>
                          <a:schemeClr val="bg1"/>
                        </a:solidFill>
                        <a:effectLst/>
                        <a:latin typeface="Calibri" panose="020F0502020204030204" pitchFamily="34" charset="0"/>
                      </a:endParaRPr>
                    </a:p>
                  </a:txBody>
                  <a:tcPr marL="9525" marR="9525" marT="9525" marB="0" anchor="ctr">
                    <a:solidFill>
                      <a:schemeClr val="accent6">
                        <a:lumMod val="50000"/>
                      </a:schemeClr>
                    </a:solidFill>
                  </a:tcPr>
                </a:tc>
                <a:tc>
                  <a:txBody>
                    <a:bodyPr/>
                    <a:lstStyle/>
                    <a:p>
                      <a:pPr algn="ctr" fontAlgn="ctr"/>
                      <a:r>
                        <a:rPr lang="en-US" sz="1600" b="1" u="none" strike="noStrike">
                          <a:solidFill>
                            <a:schemeClr val="bg1"/>
                          </a:solidFill>
                          <a:effectLst/>
                        </a:rPr>
                        <a:t>Maximum</a:t>
                      </a:r>
                      <a:endParaRPr lang="en-US" sz="1600" b="1" i="0" u="none" strike="noStrike">
                        <a:solidFill>
                          <a:schemeClr val="bg1"/>
                        </a:solidFill>
                        <a:effectLst/>
                        <a:latin typeface="Calibri" panose="020F0502020204030204" pitchFamily="34" charset="0"/>
                      </a:endParaRPr>
                    </a:p>
                  </a:txBody>
                  <a:tcPr marL="9525" marR="9525" marT="9525" marB="0" anchor="ctr">
                    <a:solidFill>
                      <a:schemeClr val="accent6">
                        <a:lumMod val="50000"/>
                      </a:schemeClr>
                    </a:solidFill>
                  </a:tcPr>
                </a:tc>
                <a:tc>
                  <a:txBody>
                    <a:bodyPr/>
                    <a:lstStyle/>
                    <a:p>
                      <a:pPr algn="ctr" fontAlgn="ctr"/>
                      <a:r>
                        <a:rPr lang="en-US" sz="1600" b="1" u="none" strike="noStrike" dirty="0" err="1">
                          <a:solidFill>
                            <a:schemeClr val="bg1"/>
                          </a:solidFill>
                          <a:effectLst/>
                        </a:rPr>
                        <a:t>Std</a:t>
                      </a:r>
                      <a:r>
                        <a:rPr lang="en-US" sz="1600" b="1" u="none" strike="noStrike" dirty="0">
                          <a:solidFill>
                            <a:schemeClr val="bg1"/>
                          </a:solidFill>
                          <a:effectLst/>
                        </a:rPr>
                        <a:t> Error</a:t>
                      </a:r>
                      <a:endParaRPr lang="en-US" sz="1600" b="1" i="0" u="none" strike="noStrike" dirty="0">
                        <a:solidFill>
                          <a:schemeClr val="bg1"/>
                        </a:solidFill>
                        <a:effectLst/>
                        <a:latin typeface="Calibri" panose="020F0502020204030204" pitchFamily="34" charset="0"/>
                      </a:endParaRPr>
                    </a:p>
                  </a:txBody>
                  <a:tcPr marL="9525" marR="9525" marT="9525" marB="0" anchor="ctr">
                    <a:solidFill>
                      <a:schemeClr val="accent6">
                        <a:lumMod val="50000"/>
                      </a:schemeClr>
                    </a:solidFill>
                  </a:tcPr>
                </a:tc>
                <a:tc>
                  <a:txBody>
                    <a:bodyPr/>
                    <a:lstStyle/>
                    <a:p>
                      <a:pPr algn="ctr" fontAlgn="ctr"/>
                      <a:r>
                        <a:rPr lang="en-US" sz="1600" b="1" u="none" strike="noStrike" dirty="0" err="1">
                          <a:solidFill>
                            <a:schemeClr val="bg1"/>
                          </a:solidFill>
                          <a:effectLst/>
                        </a:rPr>
                        <a:t>Std</a:t>
                      </a:r>
                      <a:r>
                        <a:rPr lang="en-US" sz="1600" b="1" u="none" strike="noStrike" dirty="0">
                          <a:solidFill>
                            <a:schemeClr val="bg1"/>
                          </a:solidFill>
                          <a:effectLst/>
                        </a:rPr>
                        <a:t> Deviation</a:t>
                      </a:r>
                      <a:endParaRPr lang="en-US" sz="1600" b="1" i="0" u="none" strike="noStrike" dirty="0">
                        <a:solidFill>
                          <a:schemeClr val="bg1"/>
                        </a:solidFill>
                        <a:effectLst/>
                        <a:latin typeface="Calibri" panose="020F0502020204030204" pitchFamily="34" charset="0"/>
                      </a:endParaRPr>
                    </a:p>
                  </a:txBody>
                  <a:tcPr marL="9525" marR="9525" marT="9525" marB="0" anchor="ctr">
                    <a:solidFill>
                      <a:schemeClr val="accent6">
                        <a:lumMod val="50000"/>
                      </a:schemeClr>
                    </a:solidFill>
                  </a:tcPr>
                </a:tc>
                <a:tc>
                  <a:txBody>
                    <a:bodyPr/>
                    <a:lstStyle/>
                    <a:p>
                      <a:pPr algn="ctr" fontAlgn="ctr"/>
                      <a:r>
                        <a:rPr lang="en-US" sz="1600" b="1" u="none" strike="noStrike" dirty="0">
                          <a:solidFill>
                            <a:schemeClr val="bg1"/>
                          </a:solidFill>
                          <a:effectLst/>
                        </a:rPr>
                        <a:t>Lower 90% CL for Mean</a:t>
                      </a:r>
                      <a:endParaRPr lang="en-US" sz="1600" b="1" i="0" u="none" strike="noStrike" dirty="0">
                        <a:solidFill>
                          <a:schemeClr val="bg1"/>
                        </a:solidFill>
                        <a:effectLst/>
                        <a:latin typeface="Calibri" panose="020F0502020204030204" pitchFamily="34" charset="0"/>
                      </a:endParaRPr>
                    </a:p>
                  </a:txBody>
                  <a:tcPr marL="9525" marR="9525" marT="9525" marB="0" anchor="ctr">
                    <a:solidFill>
                      <a:schemeClr val="accent6">
                        <a:lumMod val="50000"/>
                      </a:schemeClr>
                    </a:solidFill>
                  </a:tcPr>
                </a:tc>
                <a:tc>
                  <a:txBody>
                    <a:bodyPr/>
                    <a:lstStyle/>
                    <a:p>
                      <a:pPr algn="ctr" fontAlgn="ctr"/>
                      <a:r>
                        <a:rPr lang="en-US" sz="1600" b="1" u="none" strike="noStrike" dirty="0">
                          <a:solidFill>
                            <a:schemeClr val="bg1"/>
                          </a:solidFill>
                          <a:effectLst/>
                        </a:rPr>
                        <a:t>Interval</a:t>
                      </a:r>
                      <a:endParaRPr lang="en-US" sz="1600" b="1" i="0" u="none" strike="noStrike" dirty="0">
                        <a:solidFill>
                          <a:schemeClr val="bg1"/>
                        </a:solidFill>
                        <a:effectLst/>
                        <a:latin typeface="Calibri" panose="020F0502020204030204" pitchFamily="34" charset="0"/>
                      </a:endParaRPr>
                    </a:p>
                  </a:txBody>
                  <a:tcPr marL="9525" marR="9525" marT="9525" marB="0" anchor="ctr">
                    <a:solidFill>
                      <a:schemeClr val="accent6">
                        <a:lumMod val="50000"/>
                      </a:schemeClr>
                    </a:solidFill>
                  </a:tcPr>
                </a:tc>
                <a:tc>
                  <a:txBody>
                    <a:bodyPr/>
                    <a:lstStyle/>
                    <a:p>
                      <a:pPr algn="ctr" fontAlgn="ctr"/>
                      <a:r>
                        <a:rPr lang="en-US" sz="1600" b="1" u="none" strike="noStrike" dirty="0">
                          <a:solidFill>
                            <a:schemeClr val="bg1"/>
                          </a:solidFill>
                          <a:effectLst/>
                        </a:rPr>
                        <a:t>Mean</a:t>
                      </a:r>
                      <a:endParaRPr lang="en-US" sz="1600" b="1" i="0" u="none" strike="noStrike" dirty="0">
                        <a:solidFill>
                          <a:schemeClr val="bg1"/>
                        </a:solidFill>
                        <a:effectLst/>
                        <a:latin typeface="Calibri" panose="020F0502020204030204" pitchFamily="34" charset="0"/>
                      </a:endParaRPr>
                    </a:p>
                  </a:txBody>
                  <a:tcPr marL="9525" marR="9525" marT="9525" marB="0" anchor="ctr">
                    <a:solidFill>
                      <a:schemeClr val="accent6">
                        <a:lumMod val="50000"/>
                      </a:schemeClr>
                    </a:solidFill>
                  </a:tcPr>
                </a:tc>
                <a:tc>
                  <a:txBody>
                    <a:bodyPr/>
                    <a:lstStyle/>
                    <a:p>
                      <a:pPr algn="ctr" fontAlgn="ctr"/>
                      <a:r>
                        <a:rPr lang="en-US" sz="1600" b="1" u="none" strike="noStrike" dirty="0">
                          <a:solidFill>
                            <a:schemeClr val="bg1"/>
                          </a:solidFill>
                          <a:effectLst/>
                        </a:rPr>
                        <a:t>Interval</a:t>
                      </a:r>
                      <a:endParaRPr lang="en-US" sz="1600" b="1" i="0" u="none" strike="noStrike" dirty="0">
                        <a:solidFill>
                          <a:schemeClr val="bg1"/>
                        </a:solidFill>
                        <a:effectLst/>
                        <a:latin typeface="Calibri" panose="020F0502020204030204" pitchFamily="34" charset="0"/>
                      </a:endParaRPr>
                    </a:p>
                  </a:txBody>
                  <a:tcPr marL="9525" marR="9525" marT="9525" marB="0" anchor="ctr">
                    <a:solidFill>
                      <a:schemeClr val="accent6">
                        <a:lumMod val="50000"/>
                      </a:schemeClr>
                    </a:solidFill>
                  </a:tcPr>
                </a:tc>
                <a:tc>
                  <a:txBody>
                    <a:bodyPr/>
                    <a:lstStyle/>
                    <a:p>
                      <a:pPr algn="ctr" fontAlgn="ctr"/>
                      <a:r>
                        <a:rPr lang="en-US" sz="1600" b="1" u="none" strike="noStrike">
                          <a:solidFill>
                            <a:schemeClr val="bg1"/>
                          </a:solidFill>
                          <a:effectLst/>
                        </a:rPr>
                        <a:t>Upper 90%  CL for Mean</a:t>
                      </a:r>
                      <a:endParaRPr lang="en-US" sz="1600" b="1" i="0" u="none" strike="noStrike">
                        <a:solidFill>
                          <a:schemeClr val="bg1"/>
                        </a:solidFill>
                        <a:effectLst/>
                        <a:latin typeface="Calibri" panose="020F0502020204030204" pitchFamily="34" charset="0"/>
                      </a:endParaRPr>
                    </a:p>
                  </a:txBody>
                  <a:tcPr marL="9525" marR="9525" marT="9525" marB="0" anchor="ctr">
                    <a:solidFill>
                      <a:schemeClr val="accent6">
                        <a:lumMod val="50000"/>
                      </a:schemeClr>
                    </a:solidFill>
                  </a:tcPr>
                </a:tc>
                <a:extLst>
                  <a:ext uri="{0D108BD9-81ED-4DB2-BD59-A6C34878D82A}">
                    <a16:rowId xmlns:a16="http://schemas.microsoft.com/office/drawing/2014/main" val="1294987411"/>
                  </a:ext>
                </a:extLst>
              </a:tr>
              <a:tr h="294158">
                <a:tc>
                  <a:txBody>
                    <a:bodyPr/>
                    <a:lstStyle/>
                    <a:p>
                      <a:pPr algn="l" fontAlgn="b"/>
                      <a:r>
                        <a:rPr lang="en-US" sz="1600" b="1" u="none" strike="noStrike" dirty="0">
                          <a:solidFill>
                            <a:schemeClr val="bg1"/>
                          </a:solidFill>
                          <a:effectLst/>
                        </a:rPr>
                        <a:t>X</a:t>
                      </a:r>
                      <a:endParaRPr lang="en-US" sz="1600" b="1" i="0" u="none" strike="noStrike" dirty="0">
                        <a:solidFill>
                          <a:schemeClr val="bg1"/>
                        </a:solidFill>
                        <a:effectLst/>
                        <a:latin typeface="Calibri" panose="020F0502020204030204" pitchFamily="34" charset="0"/>
                      </a:endParaRPr>
                    </a:p>
                  </a:txBody>
                  <a:tcPr marL="9525" marR="9525" marT="9525" marB="0" anchor="b">
                    <a:solidFill>
                      <a:schemeClr val="accent6">
                        <a:lumMod val="50000"/>
                      </a:schemeClr>
                    </a:solidFill>
                  </a:tcPr>
                </a:tc>
                <a:tc>
                  <a:txBody>
                    <a:bodyPr/>
                    <a:lstStyle/>
                    <a:p>
                      <a:pPr algn="ctr" fontAlgn="ctr"/>
                      <a:r>
                        <a:rPr lang="en-US" sz="1600" b="1" u="none" strike="noStrike">
                          <a:solidFill>
                            <a:schemeClr val="bg1"/>
                          </a:solidFill>
                          <a:effectLst/>
                        </a:rPr>
                        <a:t>1.711</a:t>
                      </a:r>
                      <a:endParaRPr lang="en-US" sz="1600" b="1" i="0" u="none" strike="noStrike">
                        <a:solidFill>
                          <a:schemeClr val="bg1"/>
                        </a:solidFill>
                        <a:effectLst/>
                        <a:latin typeface="Calibri" panose="020F0502020204030204" pitchFamily="34" charset="0"/>
                      </a:endParaRPr>
                    </a:p>
                  </a:txBody>
                  <a:tcPr marL="9525" marR="9525" marT="9525" marB="0" anchor="ctr">
                    <a:solidFill>
                      <a:schemeClr val="accent6">
                        <a:lumMod val="50000"/>
                      </a:schemeClr>
                    </a:solidFill>
                  </a:tcPr>
                </a:tc>
                <a:tc>
                  <a:txBody>
                    <a:bodyPr/>
                    <a:lstStyle/>
                    <a:p>
                      <a:pPr algn="ctr" fontAlgn="ctr"/>
                      <a:r>
                        <a:rPr lang="en-US" sz="1600" b="1" u="none" strike="noStrike">
                          <a:solidFill>
                            <a:schemeClr val="bg1"/>
                          </a:solidFill>
                          <a:effectLst/>
                        </a:rPr>
                        <a:t>9.374</a:t>
                      </a:r>
                      <a:endParaRPr lang="en-US" sz="1600" b="1" i="0" u="none" strike="noStrike">
                        <a:solidFill>
                          <a:schemeClr val="bg1"/>
                        </a:solidFill>
                        <a:effectLst/>
                        <a:latin typeface="Calibri" panose="020F0502020204030204" pitchFamily="34" charset="0"/>
                      </a:endParaRPr>
                    </a:p>
                  </a:txBody>
                  <a:tcPr marL="9525" marR="9525" marT="9525" marB="0" anchor="ctr">
                    <a:solidFill>
                      <a:schemeClr val="accent6">
                        <a:lumMod val="50000"/>
                      </a:schemeClr>
                    </a:solidFill>
                  </a:tcPr>
                </a:tc>
                <a:tc>
                  <a:txBody>
                    <a:bodyPr/>
                    <a:lstStyle/>
                    <a:p>
                      <a:pPr algn="ctr" fontAlgn="ctr"/>
                      <a:r>
                        <a:rPr lang="en-US" sz="1600" b="1" u="none" strike="noStrike" dirty="0">
                          <a:solidFill>
                            <a:schemeClr val="bg1"/>
                          </a:solidFill>
                          <a:effectLst/>
                        </a:rPr>
                        <a:t>0.092</a:t>
                      </a:r>
                      <a:endParaRPr lang="en-US" sz="1600" b="1" i="0" u="none" strike="noStrike" dirty="0">
                        <a:solidFill>
                          <a:schemeClr val="bg1"/>
                        </a:solidFill>
                        <a:effectLst/>
                        <a:latin typeface="Calibri" panose="020F0502020204030204" pitchFamily="34" charset="0"/>
                      </a:endParaRPr>
                    </a:p>
                  </a:txBody>
                  <a:tcPr marL="9525" marR="9525" marT="9525" marB="0" anchor="ctr">
                    <a:solidFill>
                      <a:schemeClr val="accent6">
                        <a:lumMod val="50000"/>
                      </a:schemeClr>
                    </a:solidFill>
                  </a:tcPr>
                </a:tc>
                <a:tc>
                  <a:txBody>
                    <a:bodyPr/>
                    <a:lstStyle/>
                    <a:p>
                      <a:pPr algn="ctr" fontAlgn="ctr"/>
                      <a:r>
                        <a:rPr lang="en-US" sz="1600" b="1" u="none" strike="noStrike" dirty="0">
                          <a:solidFill>
                            <a:schemeClr val="bg1"/>
                          </a:solidFill>
                          <a:effectLst/>
                        </a:rPr>
                        <a:t>1.327</a:t>
                      </a:r>
                      <a:endParaRPr lang="en-US" sz="1600" b="1" i="0" u="none" strike="noStrike" dirty="0">
                        <a:solidFill>
                          <a:schemeClr val="bg1"/>
                        </a:solidFill>
                        <a:effectLst/>
                        <a:latin typeface="Calibri" panose="020F0502020204030204" pitchFamily="34" charset="0"/>
                      </a:endParaRPr>
                    </a:p>
                  </a:txBody>
                  <a:tcPr marL="9525" marR="9525" marT="9525" marB="0" anchor="ctr">
                    <a:solidFill>
                      <a:schemeClr val="accent6">
                        <a:lumMod val="50000"/>
                      </a:schemeClr>
                    </a:solidFill>
                  </a:tcPr>
                </a:tc>
                <a:tc>
                  <a:txBody>
                    <a:bodyPr/>
                    <a:lstStyle/>
                    <a:p>
                      <a:pPr algn="ctr" fontAlgn="ctr"/>
                      <a:r>
                        <a:rPr lang="en-US" sz="1600" b="1" u="none" strike="noStrike" dirty="0">
                          <a:solidFill>
                            <a:schemeClr val="bg1"/>
                          </a:solidFill>
                          <a:effectLst/>
                        </a:rPr>
                        <a:t>3.550</a:t>
                      </a:r>
                      <a:endParaRPr lang="en-US" sz="1600" b="1" i="0" u="none" strike="noStrike" dirty="0">
                        <a:solidFill>
                          <a:schemeClr val="bg1"/>
                        </a:solidFill>
                        <a:effectLst/>
                        <a:latin typeface="Calibri" panose="020F0502020204030204" pitchFamily="34" charset="0"/>
                      </a:endParaRPr>
                    </a:p>
                  </a:txBody>
                  <a:tcPr marL="9525" marR="9525" marT="9525" marB="0" anchor="ctr">
                    <a:solidFill>
                      <a:schemeClr val="accent6">
                        <a:lumMod val="50000"/>
                      </a:schemeClr>
                    </a:solidFill>
                  </a:tcPr>
                </a:tc>
                <a:tc>
                  <a:txBody>
                    <a:bodyPr/>
                    <a:lstStyle/>
                    <a:p>
                      <a:pPr algn="ctr" fontAlgn="ctr"/>
                      <a:r>
                        <a:rPr lang="en-US" sz="1600" b="1" u="none" strike="noStrike" dirty="0">
                          <a:solidFill>
                            <a:schemeClr val="bg1"/>
                          </a:solidFill>
                          <a:effectLst/>
                        </a:rPr>
                        <a:t>0.151</a:t>
                      </a:r>
                      <a:endParaRPr lang="en-US" sz="1600" b="1" i="0" u="none" strike="noStrike" dirty="0">
                        <a:solidFill>
                          <a:schemeClr val="bg1"/>
                        </a:solidFill>
                        <a:effectLst/>
                        <a:latin typeface="Calibri" panose="020F0502020204030204" pitchFamily="34" charset="0"/>
                      </a:endParaRPr>
                    </a:p>
                  </a:txBody>
                  <a:tcPr marL="9525" marR="9525" marT="9525" marB="0" anchor="ctr">
                    <a:solidFill>
                      <a:schemeClr val="accent6">
                        <a:lumMod val="50000"/>
                      </a:schemeClr>
                    </a:solidFill>
                  </a:tcPr>
                </a:tc>
                <a:tc>
                  <a:txBody>
                    <a:bodyPr/>
                    <a:lstStyle/>
                    <a:p>
                      <a:pPr algn="ctr" fontAlgn="ctr"/>
                      <a:r>
                        <a:rPr lang="en-US" sz="1600" b="1" u="none" strike="noStrike" dirty="0">
                          <a:solidFill>
                            <a:schemeClr val="bg1"/>
                          </a:solidFill>
                          <a:effectLst/>
                        </a:rPr>
                        <a:t>3.701</a:t>
                      </a:r>
                      <a:endParaRPr lang="en-US" sz="1600" b="1" i="0" u="none" strike="noStrike" dirty="0">
                        <a:solidFill>
                          <a:schemeClr val="bg1"/>
                        </a:solidFill>
                        <a:effectLst/>
                        <a:latin typeface="Calibri" panose="020F0502020204030204" pitchFamily="34" charset="0"/>
                      </a:endParaRPr>
                    </a:p>
                  </a:txBody>
                  <a:tcPr marL="9525" marR="9525" marT="9525" marB="0" anchor="ctr">
                    <a:solidFill>
                      <a:schemeClr val="accent6">
                        <a:lumMod val="50000"/>
                      </a:schemeClr>
                    </a:solidFill>
                  </a:tcPr>
                </a:tc>
                <a:tc>
                  <a:txBody>
                    <a:bodyPr/>
                    <a:lstStyle/>
                    <a:p>
                      <a:pPr algn="ctr" fontAlgn="ctr"/>
                      <a:r>
                        <a:rPr lang="en-US" sz="1600" b="1" u="none" strike="noStrike" dirty="0">
                          <a:solidFill>
                            <a:schemeClr val="bg1"/>
                          </a:solidFill>
                          <a:effectLst/>
                        </a:rPr>
                        <a:t>0.151</a:t>
                      </a:r>
                      <a:endParaRPr lang="en-US" sz="1600" b="1" i="0" u="none" strike="noStrike" dirty="0">
                        <a:solidFill>
                          <a:schemeClr val="bg1"/>
                        </a:solidFill>
                        <a:effectLst/>
                        <a:latin typeface="Calibri" panose="020F0502020204030204" pitchFamily="34" charset="0"/>
                      </a:endParaRPr>
                    </a:p>
                  </a:txBody>
                  <a:tcPr marL="9525" marR="9525" marT="9525" marB="0" anchor="ctr">
                    <a:solidFill>
                      <a:schemeClr val="accent6">
                        <a:lumMod val="50000"/>
                      </a:schemeClr>
                    </a:solidFill>
                  </a:tcPr>
                </a:tc>
                <a:tc>
                  <a:txBody>
                    <a:bodyPr/>
                    <a:lstStyle/>
                    <a:p>
                      <a:pPr algn="ctr" fontAlgn="ctr"/>
                      <a:r>
                        <a:rPr lang="en-US" sz="1600" b="1" u="none" strike="noStrike" dirty="0">
                          <a:solidFill>
                            <a:schemeClr val="bg1"/>
                          </a:solidFill>
                          <a:effectLst/>
                        </a:rPr>
                        <a:t>3.852</a:t>
                      </a:r>
                      <a:endParaRPr lang="en-US" sz="1600" b="1" i="0" u="none" strike="noStrike" dirty="0">
                        <a:solidFill>
                          <a:schemeClr val="bg1"/>
                        </a:solidFill>
                        <a:effectLst/>
                        <a:latin typeface="Calibri" panose="020F0502020204030204" pitchFamily="34" charset="0"/>
                      </a:endParaRPr>
                    </a:p>
                  </a:txBody>
                  <a:tcPr marL="9525" marR="9525" marT="9525" marB="0" anchor="ctr">
                    <a:solidFill>
                      <a:schemeClr val="accent6">
                        <a:lumMod val="50000"/>
                      </a:schemeClr>
                    </a:solidFill>
                  </a:tcPr>
                </a:tc>
                <a:extLst>
                  <a:ext uri="{0D108BD9-81ED-4DB2-BD59-A6C34878D82A}">
                    <a16:rowId xmlns:a16="http://schemas.microsoft.com/office/drawing/2014/main" val="2680163657"/>
                  </a:ext>
                </a:extLst>
              </a:tr>
              <a:tr h="329802">
                <a:tc>
                  <a:txBody>
                    <a:bodyPr/>
                    <a:lstStyle/>
                    <a:p>
                      <a:pPr algn="l" fontAlgn="b"/>
                      <a:r>
                        <a:rPr lang="en-US" sz="1600" b="1" u="none" strike="noStrike">
                          <a:solidFill>
                            <a:schemeClr val="bg1"/>
                          </a:solidFill>
                          <a:effectLst/>
                        </a:rPr>
                        <a:t>log</a:t>
                      </a:r>
                      <a:r>
                        <a:rPr lang="en-US" sz="1600" b="1" u="none" strike="noStrike" baseline="-25000">
                          <a:solidFill>
                            <a:schemeClr val="bg1"/>
                          </a:solidFill>
                          <a:effectLst/>
                        </a:rPr>
                        <a:t>10</a:t>
                      </a:r>
                      <a:r>
                        <a:rPr lang="en-US" sz="1600" b="1" u="none" strike="noStrike">
                          <a:solidFill>
                            <a:schemeClr val="bg1"/>
                          </a:solidFill>
                          <a:effectLst/>
                        </a:rPr>
                        <a:t>X=T</a:t>
                      </a:r>
                      <a:endParaRPr lang="en-US" sz="1600" b="1" i="0" u="none" strike="noStrike">
                        <a:solidFill>
                          <a:schemeClr val="bg1"/>
                        </a:solidFill>
                        <a:effectLst/>
                        <a:latin typeface="Calibri" panose="020F0502020204030204" pitchFamily="34" charset="0"/>
                      </a:endParaRPr>
                    </a:p>
                  </a:txBody>
                  <a:tcPr marL="9525" marR="9525" marT="9525" marB="0" anchor="b">
                    <a:solidFill>
                      <a:schemeClr val="accent6">
                        <a:lumMod val="50000"/>
                      </a:schemeClr>
                    </a:solidFill>
                  </a:tcPr>
                </a:tc>
                <a:tc>
                  <a:txBody>
                    <a:bodyPr/>
                    <a:lstStyle/>
                    <a:p>
                      <a:pPr algn="ctr" fontAlgn="ctr"/>
                      <a:r>
                        <a:rPr lang="en-US" sz="1600" b="1" u="none" strike="noStrike">
                          <a:solidFill>
                            <a:schemeClr val="bg1"/>
                          </a:solidFill>
                          <a:effectLst/>
                        </a:rPr>
                        <a:t>0.233</a:t>
                      </a:r>
                      <a:endParaRPr lang="en-US" sz="1600" b="1" i="0" u="none" strike="noStrike">
                        <a:solidFill>
                          <a:schemeClr val="bg1"/>
                        </a:solidFill>
                        <a:effectLst/>
                        <a:latin typeface="Calibri" panose="020F0502020204030204" pitchFamily="34" charset="0"/>
                      </a:endParaRPr>
                    </a:p>
                  </a:txBody>
                  <a:tcPr marL="9525" marR="9525" marT="9525" marB="0" anchor="ctr">
                    <a:solidFill>
                      <a:schemeClr val="accent6">
                        <a:lumMod val="50000"/>
                      </a:schemeClr>
                    </a:solidFill>
                  </a:tcPr>
                </a:tc>
                <a:tc>
                  <a:txBody>
                    <a:bodyPr/>
                    <a:lstStyle/>
                    <a:p>
                      <a:pPr algn="ctr" fontAlgn="ctr"/>
                      <a:r>
                        <a:rPr lang="en-US" sz="1600" b="1" u="none" strike="noStrike" dirty="0">
                          <a:solidFill>
                            <a:schemeClr val="bg1"/>
                          </a:solidFill>
                          <a:effectLst/>
                        </a:rPr>
                        <a:t>0.972</a:t>
                      </a:r>
                      <a:endParaRPr lang="en-US" sz="1600" b="1" i="0" u="none" strike="noStrike" dirty="0">
                        <a:solidFill>
                          <a:schemeClr val="bg1"/>
                        </a:solidFill>
                        <a:effectLst/>
                        <a:latin typeface="Calibri" panose="020F0502020204030204" pitchFamily="34" charset="0"/>
                      </a:endParaRPr>
                    </a:p>
                  </a:txBody>
                  <a:tcPr marL="9525" marR="9525" marT="9525" marB="0" anchor="ctr">
                    <a:solidFill>
                      <a:schemeClr val="accent6">
                        <a:lumMod val="50000"/>
                      </a:schemeClr>
                    </a:solidFill>
                  </a:tcPr>
                </a:tc>
                <a:tc>
                  <a:txBody>
                    <a:bodyPr/>
                    <a:lstStyle/>
                    <a:p>
                      <a:pPr algn="ctr" fontAlgn="ctr"/>
                      <a:r>
                        <a:rPr lang="en-US" sz="1600" b="1" u="none" strike="noStrike">
                          <a:solidFill>
                            <a:schemeClr val="bg1"/>
                          </a:solidFill>
                          <a:effectLst/>
                        </a:rPr>
                        <a:t>0.010</a:t>
                      </a:r>
                      <a:endParaRPr lang="en-US" sz="1600" b="1" i="0" u="none" strike="noStrike">
                        <a:solidFill>
                          <a:schemeClr val="bg1"/>
                        </a:solidFill>
                        <a:effectLst/>
                        <a:latin typeface="Calibri" panose="020F0502020204030204" pitchFamily="34" charset="0"/>
                      </a:endParaRPr>
                    </a:p>
                  </a:txBody>
                  <a:tcPr marL="9525" marR="9525" marT="9525" marB="0" anchor="ctr">
                    <a:solidFill>
                      <a:schemeClr val="accent6">
                        <a:lumMod val="50000"/>
                      </a:schemeClr>
                    </a:solidFill>
                  </a:tcPr>
                </a:tc>
                <a:tc>
                  <a:txBody>
                    <a:bodyPr/>
                    <a:lstStyle/>
                    <a:p>
                      <a:pPr algn="ctr" fontAlgn="ctr"/>
                      <a:r>
                        <a:rPr lang="en-US" sz="1600" b="1" u="none" strike="noStrike" dirty="0">
                          <a:solidFill>
                            <a:schemeClr val="bg1"/>
                          </a:solidFill>
                          <a:effectLst/>
                        </a:rPr>
                        <a:t>0.145</a:t>
                      </a:r>
                      <a:endParaRPr lang="en-US" sz="1600" b="1" i="0" u="none" strike="noStrike" dirty="0">
                        <a:solidFill>
                          <a:schemeClr val="bg1"/>
                        </a:solidFill>
                        <a:effectLst/>
                        <a:latin typeface="Calibri" panose="020F0502020204030204" pitchFamily="34" charset="0"/>
                      </a:endParaRPr>
                    </a:p>
                  </a:txBody>
                  <a:tcPr marL="9525" marR="9525" marT="9525" marB="0" anchor="ctr">
                    <a:solidFill>
                      <a:schemeClr val="accent6">
                        <a:lumMod val="50000"/>
                      </a:schemeClr>
                    </a:solidFill>
                  </a:tcPr>
                </a:tc>
                <a:tc>
                  <a:txBody>
                    <a:bodyPr/>
                    <a:lstStyle/>
                    <a:p>
                      <a:pPr algn="ctr" fontAlgn="ctr"/>
                      <a:r>
                        <a:rPr lang="en-US" sz="1600" b="1" u="none" strike="noStrike">
                          <a:solidFill>
                            <a:schemeClr val="bg1"/>
                          </a:solidFill>
                          <a:effectLst/>
                        </a:rPr>
                        <a:t>0.527</a:t>
                      </a:r>
                      <a:endParaRPr lang="en-US" sz="1600" b="1" i="0" u="none" strike="noStrike">
                        <a:solidFill>
                          <a:schemeClr val="bg1"/>
                        </a:solidFill>
                        <a:effectLst/>
                        <a:latin typeface="Calibri" panose="020F0502020204030204" pitchFamily="34" charset="0"/>
                      </a:endParaRPr>
                    </a:p>
                  </a:txBody>
                  <a:tcPr marL="9525" marR="9525" marT="9525" marB="0" anchor="ctr">
                    <a:solidFill>
                      <a:schemeClr val="accent6">
                        <a:lumMod val="50000"/>
                      </a:schemeClr>
                    </a:solidFill>
                  </a:tcPr>
                </a:tc>
                <a:tc>
                  <a:txBody>
                    <a:bodyPr/>
                    <a:lstStyle/>
                    <a:p>
                      <a:pPr algn="ctr" fontAlgn="ctr"/>
                      <a:r>
                        <a:rPr lang="en-US" sz="1600" b="1" u="none" strike="noStrike" dirty="0">
                          <a:solidFill>
                            <a:schemeClr val="bg1"/>
                          </a:solidFill>
                          <a:effectLst/>
                        </a:rPr>
                        <a:t>0.017</a:t>
                      </a:r>
                      <a:endParaRPr lang="en-US" sz="1600" b="1" i="0" u="none" strike="noStrike" dirty="0">
                        <a:solidFill>
                          <a:schemeClr val="bg1"/>
                        </a:solidFill>
                        <a:effectLst/>
                        <a:latin typeface="Calibri" panose="020F0502020204030204" pitchFamily="34" charset="0"/>
                      </a:endParaRPr>
                    </a:p>
                  </a:txBody>
                  <a:tcPr marL="9525" marR="9525" marT="9525" marB="0" anchor="ctr">
                    <a:solidFill>
                      <a:schemeClr val="accent6">
                        <a:lumMod val="50000"/>
                      </a:schemeClr>
                    </a:solidFill>
                  </a:tcPr>
                </a:tc>
                <a:tc>
                  <a:txBody>
                    <a:bodyPr/>
                    <a:lstStyle/>
                    <a:p>
                      <a:pPr algn="ctr" fontAlgn="ctr"/>
                      <a:r>
                        <a:rPr lang="en-US" sz="1600" b="1" u="none" strike="noStrike" dirty="0">
                          <a:solidFill>
                            <a:schemeClr val="bg1"/>
                          </a:solidFill>
                          <a:effectLst/>
                        </a:rPr>
                        <a:t>0.543</a:t>
                      </a:r>
                      <a:endParaRPr lang="en-US" sz="1600" b="1" i="0" u="none" strike="noStrike" dirty="0">
                        <a:solidFill>
                          <a:schemeClr val="bg1"/>
                        </a:solidFill>
                        <a:effectLst/>
                        <a:latin typeface="Calibri" panose="020F0502020204030204" pitchFamily="34" charset="0"/>
                      </a:endParaRPr>
                    </a:p>
                  </a:txBody>
                  <a:tcPr marL="9525" marR="9525" marT="9525" marB="0" anchor="ctr">
                    <a:solidFill>
                      <a:schemeClr val="accent6">
                        <a:lumMod val="50000"/>
                      </a:schemeClr>
                    </a:solidFill>
                  </a:tcPr>
                </a:tc>
                <a:tc>
                  <a:txBody>
                    <a:bodyPr/>
                    <a:lstStyle/>
                    <a:p>
                      <a:pPr algn="ctr" fontAlgn="ctr"/>
                      <a:r>
                        <a:rPr lang="en-US" sz="1600" b="1" u="none" strike="noStrike">
                          <a:solidFill>
                            <a:schemeClr val="bg1"/>
                          </a:solidFill>
                          <a:effectLst/>
                        </a:rPr>
                        <a:t>0.017</a:t>
                      </a:r>
                      <a:endParaRPr lang="en-US" sz="1600" b="1" i="0" u="none" strike="noStrike">
                        <a:solidFill>
                          <a:schemeClr val="bg1"/>
                        </a:solidFill>
                        <a:effectLst/>
                        <a:latin typeface="Calibri" panose="020F0502020204030204" pitchFamily="34" charset="0"/>
                      </a:endParaRPr>
                    </a:p>
                  </a:txBody>
                  <a:tcPr marL="9525" marR="9525" marT="9525" marB="0" anchor="ctr">
                    <a:solidFill>
                      <a:schemeClr val="accent6">
                        <a:lumMod val="50000"/>
                      </a:schemeClr>
                    </a:solidFill>
                  </a:tcPr>
                </a:tc>
                <a:tc>
                  <a:txBody>
                    <a:bodyPr/>
                    <a:lstStyle/>
                    <a:p>
                      <a:pPr algn="ctr" fontAlgn="ctr"/>
                      <a:r>
                        <a:rPr lang="en-US" sz="1600" b="1" u="none" strike="noStrike" dirty="0">
                          <a:solidFill>
                            <a:schemeClr val="bg1"/>
                          </a:solidFill>
                          <a:effectLst/>
                        </a:rPr>
                        <a:t>0.560</a:t>
                      </a:r>
                      <a:endParaRPr lang="en-US" sz="1600" b="1" i="0" u="none" strike="noStrike" dirty="0">
                        <a:solidFill>
                          <a:schemeClr val="bg1"/>
                        </a:solidFill>
                        <a:effectLst/>
                        <a:latin typeface="Calibri" panose="020F0502020204030204" pitchFamily="34" charset="0"/>
                      </a:endParaRPr>
                    </a:p>
                  </a:txBody>
                  <a:tcPr marL="9525" marR="9525" marT="9525" marB="0" anchor="ctr">
                    <a:solidFill>
                      <a:schemeClr val="accent6">
                        <a:lumMod val="50000"/>
                      </a:schemeClr>
                    </a:solidFill>
                  </a:tcPr>
                </a:tc>
                <a:extLst>
                  <a:ext uri="{0D108BD9-81ED-4DB2-BD59-A6C34878D82A}">
                    <a16:rowId xmlns:a16="http://schemas.microsoft.com/office/drawing/2014/main" val="117303496"/>
                  </a:ext>
                </a:extLst>
              </a:tr>
              <a:tr h="329802">
                <a:tc>
                  <a:txBody>
                    <a:bodyPr/>
                    <a:lstStyle/>
                    <a:p>
                      <a:pPr algn="l" fontAlgn="b"/>
                      <a:r>
                        <a:rPr lang="en-US" sz="1600" b="1" u="none" strike="noStrike">
                          <a:solidFill>
                            <a:schemeClr val="bg1"/>
                          </a:solidFill>
                          <a:effectLst/>
                        </a:rPr>
                        <a:t>10</a:t>
                      </a:r>
                      <a:r>
                        <a:rPr lang="en-US" sz="1600" b="1" u="none" strike="noStrike" baseline="30000">
                          <a:solidFill>
                            <a:schemeClr val="bg1"/>
                          </a:solidFill>
                          <a:effectLst/>
                        </a:rPr>
                        <a:t>T</a:t>
                      </a:r>
                      <a:endParaRPr lang="en-US" sz="1600" b="1" i="0" u="none" strike="noStrike">
                        <a:solidFill>
                          <a:schemeClr val="bg1"/>
                        </a:solidFill>
                        <a:effectLst/>
                        <a:latin typeface="Calibri" panose="020F0502020204030204" pitchFamily="34" charset="0"/>
                      </a:endParaRPr>
                    </a:p>
                  </a:txBody>
                  <a:tcPr marL="9525" marR="9525" marT="9525" marB="0" anchor="b">
                    <a:solidFill>
                      <a:schemeClr val="accent6">
                        <a:lumMod val="50000"/>
                      </a:schemeClr>
                    </a:solidFill>
                  </a:tcPr>
                </a:tc>
                <a:tc>
                  <a:txBody>
                    <a:bodyPr/>
                    <a:lstStyle/>
                    <a:p>
                      <a:pPr algn="ctr" fontAlgn="ctr"/>
                      <a:r>
                        <a:rPr lang="en-US" sz="1600" b="1" u="none" strike="noStrike">
                          <a:solidFill>
                            <a:schemeClr val="bg1"/>
                          </a:solidFill>
                          <a:effectLst/>
                        </a:rPr>
                        <a:t>1.711</a:t>
                      </a:r>
                      <a:endParaRPr lang="en-US" sz="1600" b="1" i="0" u="none" strike="noStrike">
                        <a:solidFill>
                          <a:schemeClr val="bg1"/>
                        </a:solidFill>
                        <a:effectLst/>
                        <a:latin typeface="Calibri" panose="020F0502020204030204" pitchFamily="34" charset="0"/>
                      </a:endParaRPr>
                    </a:p>
                  </a:txBody>
                  <a:tcPr marL="9525" marR="9525" marT="9525" marB="0" anchor="ctr">
                    <a:solidFill>
                      <a:schemeClr val="accent6">
                        <a:lumMod val="50000"/>
                      </a:schemeClr>
                    </a:solidFill>
                  </a:tcPr>
                </a:tc>
                <a:tc>
                  <a:txBody>
                    <a:bodyPr/>
                    <a:lstStyle/>
                    <a:p>
                      <a:pPr algn="ctr" fontAlgn="ctr"/>
                      <a:r>
                        <a:rPr lang="en-US" sz="1600" b="1" u="none" strike="noStrike">
                          <a:solidFill>
                            <a:schemeClr val="bg1"/>
                          </a:solidFill>
                          <a:effectLst/>
                        </a:rPr>
                        <a:t>9.374</a:t>
                      </a:r>
                      <a:endParaRPr lang="en-US" sz="1600" b="1" i="0" u="none" strike="noStrike">
                        <a:solidFill>
                          <a:schemeClr val="bg1"/>
                        </a:solidFill>
                        <a:effectLst/>
                        <a:latin typeface="Calibri" panose="020F0502020204030204" pitchFamily="34" charset="0"/>
                      </a:endParaRPr>
                    </a:p>
                  </a:txBody>
                  <a:tcPr marL="9525" marR="9525" marT="9525" marB="0" anchor="ctr">
                    <a:solidFill>
                      <a:schemeClr val="accent6">
                        <a:lumMod val="50000"/>
                      </a:schemeClr>
                    </a:solidFill>
                  </a:tcPr>
                </a:tc>
                <a:tc>
                  <a:txBody>
                    <a:bodyPr/>
                    <a:lstStyle/>
                    <a:p>
                      <a:pPr algn="ctr" fontAlgn="ctr"/>
                      <a:r>
                        <a:rPr lang="en-US" sz="1600" b="1" u="none" strike="noStrike">
                          <a:solidFill>
                            <a:schemeClr val="bg1"/>
                          </a:solidFill>
                          <a:effectLst/>
                        </a:rPr>
                        <a:t>1.023</a:t>
                      </a:r>
                      <a:endParaRPr lang="en-US" sz="1600" b="1" i="0" u="none" strike="noStrike">
                        <a:solidFill>
                          <a:schemeClr val="bg1"/>
                        </a:solidFill>
                        <a:effectLst/>
                        <a:latin typeface="Calibri" panose="020F0502020204030204" pitchFamily="34" charset="0"/>
                      </a:endParaRPr>
                    </a:p>
                  </a:txBody>
                  <a:tcPr marL="9525" marR="9525" marT="9525" marB="0" anchor="ctr">
                    <a:solidFill>
                      <a:schemeClr val="accent6">
                        <a:lumMod val="50000"/>
                      </a:schemeClr>
                    </a:solidFill>
                  </a:tcPr>
                </a:tc>
                <a:tc>
                  <a:txBody>
                    <a:bodyPr/>
                    <a:lstStyle/>
                    <a:p>
                      <a:pPr algn="ctr" fontAlgn="ctr"/>
                      <a:r>
                        <a:rPr lang="en-US" sz="1600" b="1" u="none" strike="noStrike">
                          <a:solidFill>
                            <a:schemeClr val="bg1"/>
                          </a:solidFill>
                          <a:effectLst/>
                        </a:rPr>
                        <a:t>1.397</a:t>
                      </a:r>
                      <a:endParaRPr lang="en-US" sz="1600" b="1" i="0" u="none" strike="noStrike">
                        <a:solidFill>
                          <a:schemeClr val="bg1"/>
                        </a:solidFill>
                        <a:effectLst/>
                        <a:latin typeface="Calibri" panose="020F0502020204030204" pitchFamily="34" charset="0"/>
                      </a:endParaRPr>
                    </a:p>
                  </a:txBody>
                  <a:tcPr marL="9525" marR="9525" marT="9525" marB="0" anchor="ctr">
                    <a:solidFill>
                      <a:schemeClr val="accent6">
                        <a:lumMod val="50000"/>
                      </a:schemeClr>
                    </a:solidFill>
                  </a:tcPr>
                </a:tc>
                <a:tc>
                  <a:txBody>
                    <a:bodyPr/>
                    <a:lstStyle/>
                    <a:p>
                      <a:pPr algn="ctr" fontAlgn="ctr"/>
                      <a:r>
                        <a:rPr lang="en-US" sz="1600" b="1" u="none" strike="noStrike">
                          <a:solidFill>
                            <a:schemeClr val="bg1"/>
                          </a:solidFill>
                          <a:effectLst/>
                        </a:rPr>
                        <a:t>3.364</a:t>
                      </a:r>
                      <a:endParaRPr lang="en-US" sz="1600" b="1" i="0" u="none" strike="noStrike">
                        <a:solidFill>
                          <a:schemeClr val="bg1"/>
                        </a:solidFill>
                        <a:effectLst/>
                        <a:latin typeface="Calibri" panose="020F0502020204030204" pitchFamily="34" charset="0"/>
                      </a:endParaRPr>
                    </a:p>
                  </a:txBody>
                  <a:tcPr marL="9525" marR="9525" marT="9525" marB="0" anchor="ctr">
                    <a:solidFill>
                      <a:schemeClr val="accent6">
                        <a:lumMod val="50000"/>
                      </a:schemeClr>
                    </a:solidFill>
                  </a:tcPr>
                </a:tc>
                <a:tc>
                  <a:txBody>
                    <a:bodyPr/>
                    <a:lstStyle/>
                    <a:p>
                      <a:pPr algn="ctr" fontAlgn="ctr"/>
                      <a:r>
                        <a:rPr lang="en-US" sz="1600" b="1" u="none" strike="noStrike">
                          <a:solidFill>
                            <a:schemeClr val="bg1"/>
                          </a:solidFill>
                          <a:effectLst/>
                        </a:rPr>
                        <a:t>0.131</a:t>
                      </a:r>
                      <a:endParaRPr lang="en-US" sz="1600" b="1" i="0" u="none" strike="noStrike">
                        <a:solidFill>
                          <a:schemeClr val="bg1"/>
                        </a:solidFill>
                        <a:effectLst/>
                        <a:latin typeface="Calibri" panose="020F0502020204030204" pitchFamily="34" charset="0"/>
                      </a:endParaRPr>
                    </a:p>
                  </a:txBody>
                  <a:tcPr marL="9525" marR="9525" marT="9525" marB="0" anchor="ctr">
                    <a:solidFill>
                      <a:schemeClr val="accent6">
                        <a:lumMod val="50000"/>
                      </a:schemeClr>
                    </a:solidFill>
                  </a:tcPr>
                </a:tc>
                <a:tc>
                  <a:txBody>
                    <a:bodyPr/>
                    <a:lstStyle/>
                    <a:p>
                      <a:pPr algn="ctr" fontAlgn="ctr"/>
                      <a:r>
                        <a:rPr lang="en-US" sz="1600" b="1" u="none" strike="noStrike" dirty="0">
                          <a:solidFill>
                            <a:schemeClr val="bg1"/>
                          </a:solidFill>
                          <a:effectLst/>
                        </a:rPr>
                        <a:t>3.495</a:t>
                      </a:r>
                      <a:endParaRPr lang="en-US" sz="1600" b="1" i="0" u="none" strike="noStrike" dirty="0">
                        <a:solidFill>
                          <a:schemeClr val="bg1"/>
                        </a:solidFill>
                        <a:effectLst/>
                        <a:latin typeface="Calibri" panose="020F0502020204030204" pitchFamily="34" charset="0"/>
                      </a:endParaRPr>
                    </a:p>
                  </a:txBody>
                  <a:tcPr marL="9525" marR="9525" marT="9525" marB="0" anchor="ctr">
                    <a:solidFill>
                      <a:schemeClr val="accent6">
                        <a:lumMod val="50000"/>
                      </a:schemeClr>
                    </a:solidFill>
                  </a:tcPr>
                </a:tc>
                <a:tc>
                  <a:txBody>
                    <a:bodyPr/>
                    <a:lstStyle/>
                    <a:p>
                      <a:pPr algn="ctr" fontAlgn="ctr"/>
                      <a:r>
                        <a:rPr lang="en-US" sz="1600" b="1" u="none" strike="noStrike">
                          <a:solidFill>
                            <a:schemeClr val="bg1"/>
                          </a:solidFill>
                          <a:effectLst/>
                        </a:rPr>
                        <a:t>0.136</a:t>
                      </a:r>
                      <a:endParaRPr lang="en-US" sz="1600" b="1" i="0" u="none" strike="noStrike">
                        <a:solidFill>
                          <a:schemeClr val="bg1"/>
                        </a:solidFill>
                        <a:effectLst/>
                        <a:latin typeface="Calibri" panose="020F0502020204030204" pitchFamily="34" charset="0"/>
                      </a:endParaRPr>
                    </a:p>
                  </a:txBody>
                  <a:tcPr marL="9525" marR="9525" marT="9525" marB="0" anchor="ctr">
                    <a:solidFill>
                      <a:schemeClr val="accent6">
                        <a:lumMod val="50000"/>
                      </a:schemeClr>
                    </a:solidFill>
                  </a:tcPr>
                </a:tc>
                <a:tc>
                  <a:txBody>
                    <a:bodyPr/>
                    <a:lstStyle/>
                    <a:p>
                      <a:pPr algn="ctr" fontAlgn="ctr"/>
                      <a:r>
                        <a:rPr lang="en-US" sz="1600" b="1" u="none" strike="noStrike" dirty="0">
                          <a:solidFill>
                            <a:schemeClr val="bg1"/>
                          </a:solidFill>
                          <a:effectLst/>
                        </a:rPr>
                        <a:t>3.631</a:t>
                      </a:r>
                      <a:endParaRPr lang="en-US" sz="1600" b="1" i="0" u="none" strike="noStrike" dirty="0">
                        <a:solidFill>
                          <a:schemeClr val="bg1"/>
                        </a:solidFill>
                        <a:effectLst/>
                        <a:latin typeface="Calibri" panose="020F0502020204030204" pitchFamily="34" charset="0"/>
                      </a:endParaRPr>
                    </a:p>
                  </a:txBody>
                  <a:tcPr marL="9525" marR="9525" marT="9525" marB="0" anchor="ctr">
                    <a:solidFill>
                      <a:schemeClr val="accent6">
                        <a:lumMod val="50000"/>
                      </a:schemeClr>
                    </a:solidFill>
                  </a:tcPr>
                </a:tc>
                <a:extLst>
                  <a:ext uri="{0D108BD9-81ED-4DB2-BD59-A6C34878D82A}">
                    <a16:rowId xmlns:a16="http://schemas.microsoft.com/office/drawing/2014/main" val="3001162686"/>
                  </a:ext>
                </a:extLst>
              </a:tr>
            </a:tbl>
          </a:graphicData>
        </a:graphic>
      </p:graphicFrame>
    </p:spTree>
    <p:extLst>
      <p:ext uri="{BB962C8B-B14F-4D97-AF65-F5344CB8AC3E}">
        <p14:creationId xmlns:p14="http://schemas.microsoft.com/office/powerpoint/2010/main" val="1809675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제목 1"/>
          <p:cNvSpPr txBox="1">
            <a:spLocks/>
          </p:cNvSpPr>
          <p:nvPr/>
        </p:nvSpPr>
        <p:spPr>
          <a:xfrm>
            <a:off x="3455705" y="58189"/>
            <a:ext cx="5195924" cy="63408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ko-KR" sz="4000" b="1" dirty="0">
                <a:solidFill>
                  <a:schemeClr val="accent6">
                    <a:lumMod val="50000"/>
                  </a:schemeClr>
                </a:solidFill>
                <a:effectLst>
                  <a:outerShdw blurRad="38100" dist="38100" dir="2700000" algn="tl">
                    <a:srgbClr val="000000">
                      <a:alpha val="43137"/>
                    </a:srgbClr>
                  </a:outerShdw>
                </a:effectLst>
                <a:latin typeface="Arial Narrow" panose="020B0606020202030204" pitchFamily="34" charset="0"/>
              </a:rPr>
              <a:t>Introduction</a:t>
            </a:r>
            <a:endParaRPr lang="ko-KR" altLang="en-US" sz="4000" b="1" dirty="0">
              <a:solidFill>
                <a:schemeClr val="accent6">
                  <a:lumMod val="50000"/>
                </a:schemeClr>
              </a:solidFill>
              <a:effectLst>
                <a:outerShdw blurRad="38100" dist="38100" dir="2700000" algn="tl">
                  <a:srgbClr val="000000">
                    <a:alpha val="43137"/>
                  </a:srgbClr>
                </a:outerShdw>
              </a:effectLst>
              <a:latin typeface="Arial Narrow" panose="020B0606020202030204" pitchFamily="34" charset="0"/>
            </a:endParaRPr>
          </a:p>
        </p:txBody>
      </p:sp>
      <p:sp>
        <p:nvSpPr>
          <p:cNvPr id="6" name="TextBox 5"/>
          <p:cNvSpPr txBox="1"/>
          <p:nvPr/>
        </p:nvSpPr>
        <p:spPr>
          <a:xfrm>
            <a:off x="465667" y="634082"/>
            <a:ext cx="11176000" cy="5078313"/>
          </a:xfrm>
          <a:prstGeom prst="rect">
            <a:avLst/>
          </a:prstGeom>
          <a:noFill/>
        </p:spPr>
        <p:txBody>
          <a:bodyPr wrap="square" rtlCol="0">
            <a:spAutoFit/>
          </a:bodyPr>
          <a:lstStyle/>
          <a:p>
            <a:pPr algn="just">
              <a:lnSpc>
                <a:spcPct val="150000"/>
              </a:lnSpc>
            </a:pPr>
            <a:r>
              <a:rPr lang="en-US" b="1" dirty="0"/>
              <a:t>How then to relate differences in the transformed results to differences in the original data? With changes in the transformed data are direct linear functions of the changes in the original data (tables and figures below).</a:t>
            </a:r>
          </a:p>
          <a:p>
            <a:pPr algn="just">
              <a:lnSpc>
                <a:spcPct val="150000"/>
              </a:lnSpc>
            </a:pPr>
            <a:r>
              <a:rPr lang="en-US" b="1" dirty="0"/>
              <a:t>With the log</a:t>
            </a:r>
            <a:r>
              <a:rPr lang="en-US" b="1" baseline="-25000" dirty="0"/>
              <a:t>10</a:t>
            </a:r>
            <a:r>
              <a:rPr lang="en-US" b="1" dirty="0"/>
              <a:t> transformation, a 1% difference in the original data corresponds to approximately a 1.6% difference in the transformed data, etc. If the sin of the data has to be taken to make them normal, a 1% difference in the original data results in about a 1.074% change when the data are inverse transformed back to the original scale. Since the scales are related linearly, predicting the number of replicates to find a given difference should be possible by the methods used here.  Note that the linear relationship is not a perfect correlation, there is an intercept.</a:t>
            </a:r>
          </a:p>
          <a:p>
            <a:pPr algn="ctr">
              <a:lnSpc>
                <a:spcPct val="150000"/>
              </a:lnSpc>
            </a:pPr>
            <a:r>
              <a:rPr lang="en-US" b="1" dirty="0">
                <a:solidFill>
                  <a:srgbClr val="C00000"/>
                </a:solidFill>
                <a:effectLst>
                  <a:outerShdw blurRad="38100" dist="38100" dir="2700000" algn="tl">
                    <a:srgbClr val="000000">
                      <a:alpha val="43137"/>
                    </a:srgbClr>
                  </a:outerShdw>
                </a:effectLst>
              </a:rPr>
              <a:t>Nonetheless, it is always important to remember that the descriptive statistics for the transformed data cannot be directly converted to the original scale.</a:t>
            </a:r>
          </a:p>
          <a:p>
            <a:pPr algn="ctr">
              <a:lnSpc>
                <a:spcPct val="150000"/>
              </a:lnSpc>
            </a:pPr>
            <a:r>
              <a:rPr lang="en-US" b="1" dirty="0">
                <a:solidFill>
                  <a:srgbClr val="C00000"/>
                </a:solidFill>
                <a:effectLst>
                  <a:outerShdw blurRad="38100" dist="38100" dir="2700000" algn="tl">
                    <a:srgbClr val="000000">
                      <a:alpha val="43137"/>
                    </a:srgbClr>
                  </a:outerShdw>
                </a:effectLst>
              </a:rPr>
              <a:t>For example, the standard deviation for the transformed data cannot just be transformed to the original scale.  It would be more appropriate to determine the lower and upper confidence limits in the transformed data and invert those to the original scale. </a:t>
            </a:r>
          </a:p>
        </p:txBody>
      </p:sp>
    </p:spTree>
    <p:extLst>
      <p:ext uri="{BB962C8B-B14F-4D97-AF65-F5344CB8AC3E}">
        <p14:creationId xmlns:p14="http://schemas.microsoft.com/office/powerpoint/2010/main" val="8594582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a:graphicFrameLocks/>
          </p:cNvGraphicFramePr>
          <p:nvPr>
            <p:extLst>
              <p:ext uri="{D42A27DB-BD31-4B8C-83A1-F6EECF244321}">
                <p14:modId xmlns:p14="http://schemas.microsoft.com/office/powerpoint/2010/main" val="2472734255"/>
              </p:ext>
            </p:extLst>
          </p:nvPr>
        </p:nvGraphicFramePr>
        <p:xfrm>
          <a:off x="6928483" y="401325"/>
          <a:ext cx="4626208" cy="294870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045540104"/>
              </p:ext>
            </p:extLst>
          </p:nvPr>
        </p:nvGraphicFramePr>
        <p:xfrm>
          <a:off x="479826" y="1166096"/>
          <a:ext cx="5664201" cy="1783715"/>
        </p:xfrm>
        <a:graphic>
          <a:graphicData uri="http://schemas.openxmlformats.org/drawingml/2006/table">
            <a:tbl>
              <a:tblPr>
                <a:tableStyleId>{5C22544A-7EE6-4342-B048-85BDC9FD1C3A}</a:tableStyleId>
              </a:tblPr>
              <a:tblGrid>
                <a:gridCol w="799652">
                  <a:extLst>
                    <a:ext uri="{9D8B030D-6E8A-4147-A177-3AD203B41FA5}">
                      <a16:colId xmlns:a16="http://schemas.microsoft.com/office/drawing/2014/main" val="3094429545"/>
                    </a:ext>
                  </a:extLst>
                </a:gridCol>
                <a:gridCol w="774266">
                  <a:extLst>
                    <a:ext uri="{9D8B030D-6E8A-4147-A177-3AD203B41FA5}">
                      <a16:colId xmlns:a16="http://schemas.microsoft.com/office/drawing/2014/main" val="1857082884"/>
                    </a:ext>
                  </a:extLst>
                </a:gridCol>
                <a:gridCol w="685416">
                  <a:extLst>
                    <a:ext uri="{9D8B030D-6E8A-4147-A177-3AD203B41FA5}">
                      <a16:colId xmlns:a16="http://schemas.microsoft.com/office/drawing/2014/main" val="3048873220"/>
                    </a:ext>
                  </a:extLst>
                </a:gridCol>
                <a:gridCol w="888502">
                  <a:extLst>
                    <a:ext uri="{9D8B030D-6E8A-4147-A177-3AD203B41FA5}">
                      <a16:colId xmlns:a16="http://schemas.microsoft.com/office/drawing/2014/main" val="220111419"/>
                    </a:ext>
                  </a:extLst>
                </a:gridCol>
                <a:gridCol w="409346">
                  <a:extLst>
                    <a:ext uri="{9D8B030D-6E8A-4147-A177-3AD203B41FA5}">
                      <a16:colId xmlns:a16="http://schemas.microsoft.com/office/drawing/2014/main" val="918216268"/>
                    </a:ext>
                  </a:extLst>
                </a:gridCol>
                <a:gridCol w="1231210">
                  <a:extLst>
                    <a:ext uri="{9D8B030D-6E8A-4147-A177-3AD203B41FA5}">
                      <a16:colId xmlns:a16="http://schemas.microsoft.com/office/drawing/2014/main" val="3951706011"/>
                    </a:ext>
                  </a:extLst>
                </a:gridCol>
                <a:gridCol w="875809">
                  <a:extLst>
                    <a:ext uri="{9D8B030D-6E8A-4147-A177-3AD203B41FA5}">
                      <a16:colId xmlns:a16="http://schemas.microsoft.com/office/drawing/2014/main" val="4106129106"/>
                    </a:ext>
                  </a:extLst>
                </a:gridCol>
              </a:tblGrid>
              <a:tr h="228600">
                <a:tc rowSpan="2">
                  <a:txBody>
                    <a:bodyPr/>
                    <a:lstStyle/>
                    <a:p>
                      <a:pPr algn="ctr" fontAlgn="ctr"/>
                      <a:r>
                        <a:rPr lang="en-US" sz="1100" u="none" strike="noStrike">
                          <a:effectLst/>
                        </a:rPr>
                        <a:t>% Difference</a:t>
                      </a:r>
                      <a:endParaRPr lang="en-US" sz="1100" b="0" i="0" u="none" strike="noStrike">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en-US" sz="1100" u="none" strike="noStrike">
                          <a:effectLst/>
                        </a:rPr>
                        <a:t>X</a:t>
                      </a:r>
                      <a:endParaRPr lang="en-US" sz="1100" b="0" i="0" u="none" strike="noStrike">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en-US" sz="1100" u="none" strike="noStrike">
                          <a:effectLst/>
                        </a:rPr>
                        <a:t>log</a:t>
                      </a:r>
                      <a:r>
                        <a:rPr lang="en-US" sz="1100" u="none" strike="noStrike" baseline="-25000">
                          <a:effectLst/>
                        </a:rPr>
                        <a:t>10</a:t>
                      </a:r>
                      <a:r>
                        <a:rPr lang="en-US" sz="1100" u="none" strike="noStrike">
                          <a:effectLst/>
                        </a:rPr>
                        <a:t>(X)</a:t>
                      </a:r>
                      <a:endParaRPr lang="en-US" sz="1100" b="0" i="0" u="none" strike="noStrike">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en-US" sz="1100" u="none" strike="noStrike">
                          <a:effectLst/>
                        </a:rPr>
                        <a:t>10</a:t>
                      </a:r>
                      <a:r>
                        <a:rPr lang="en-US" sz="1100" u="none" strike="noStrike" baseline="30000">
                          <a:effectLst/>
                        </a:rPr>
                        <a:t>(log10(X))</a:t>
                      </a:r>
                      <a:endParaRPr lang="en-US" sz="1100" b="0" i="0" u="none" strike="noStrike">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endParaRPr lang="en-US" sz="1100" b="0" i="0" u="none" strike="noStrike">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el-GR" sz="1100" b="1" u="none" strike="noStrike" dirty="0">
                          <a:solidFill>
                            <a:schemeClr val="bg1"/>
                          </a:solidFill>
                          <a:effectLst/>
                        </a:rPr>
                        <a:t>Δ </a:t>
                      </a:r>
                      <a:r>
                        <a:rPr lang="en-US" sz="1100" b="1" u="none" strike="noStrike" dirty="0">
                          <a:solidFill>
                            <a:schemeClr val="bg1"/>
                          </a:solidFill>
                          <a:effectLst/>
                        </a:rPr>
                        <a:t>X</a:t>
                      </a:r>
                      <a:endParaRPr lang="en-US" sz="1100" b="1" i="0" u="none" strike="noStrike" dirty="0">
                        <a:solidFill>
                          <a:schemeClr val="bg1"/>
                        </a:solidFill>
                        <a:effectLst/>
                        <a:latin typeface="Calibri" panose="020F0502020204030204" pitchFamily="34" charset="0"/>
                      </a:endParaRPr>
                    </a:p>
                  </a:txBody>
                  <a:tcPr marL="9525" marR="9525" marT="9525" marB="0" anchor="ctr">
                    <a:solidFill>
                      <a:schemeClr val="accent6">
                        <a:lumMod val="50000"/>
                      </a:schemeClr>
                    </a:solidFill>
                  </a:tcPr>
                </a:tc>
                <a:tc>
                  <a:txBody>
                    <a:bodyPr/>
                    <a:lstStyle/>
                    <a:p>
                      <a:pPr algn="ctr" fontAlgn="ctr"/>
                      <a:r>
                        <a:rPr lang="el-GR" sz="1100" b="1" u="none" strike="noStrike" dirty="0">
                          <a:solidFill>
                            <a:schemeClr val="bg1"/>
                          </a:solidFill>
                          <a:effectLst/>
                        </a:rPr>
                        <a:t>Δ 10</a:t>
                      </a:r>
                      <a:r>
                        <a:rPr lang="el-GR" sz="1100" b="1" u="none" strike="noStrike" baseline="30000" dirty="0">
                          <a:solidFill>
                            <a:schemeClr val="bg1"/>
                          </a:solidFill>
                          <a:effectLst/>
                        </a:rPr>
                        <a:t>(</a:t>
                      </a:r>
                      <a:r>
                        <a:rPr lang="en-US" sz="1100" b="1" u="none" strike="noStrike" baseline="30000" dirty="0">
                          <a:solidFill>
                            <a:schemeClr val="bg1"/>
                          </a:solidFill>
                          <a:effectLst/>
                        </a:rPr>
                        <a:t>log10(X))</a:t>
                      </a:r>
                      <a:endParaRPr lang="en-US" sz="1100" b="1" i="0" u="none" strike="noStrike" dirty="0">
                        <a:solidFill>
                          <a:schemeClr val="bg1"/>
                        </a:solidFill>
                        <a:effectLst/>
                        <a:latin typeface="Calibri" panose="020F0502020204030204" pitchFamily="34" charset="0"/>
                      </a:endParaRPr>
                    </a:p>
                  </a:txBody>
                  <a:tcPr marL="9525" marR="9525" marT="9525" marB="0" anchor="ctr">
                    <a:solidFill>
                      <a:schemeClr val="accent6">
                        <a:lumMod val="50000"/>
                      </a:schemeClr>
                    </a:solidFill>
                  </a:tcPr>
                </a:tc>
                <a:extLst>
                  <a:ext uri="{0D108BD9-81ED-4DB2-BD59-A6C34878D82A}">
                    <a16:rowId xmlns:a16="http://schemas.microsoft.com/office/drawing/2014/main" val="4207977401"/>
                  </a:ext>
                </a:extLst>
              </a:tr>
              <a:tr h="221615">
                <a:tc vMerge="1">
                  <a:txBody>
                    <a:bodyPr/>
                    <a:lstStyle/>
                    <a:p>
                      <a:endParaRPr lang="en-US"/>
                    </a:p>
                  </a:txBody>
                  <a:tcPr/>
                </a:tc>
                <a:tc>
                  <a:txBody>
                    <a:bodyPr/>
                    <a:lstStyle/>
                    <a:p>
                      <a:pPr algn="ctr" fontAlgn="ctr"/>
                      <a:r>
                        <a:rPr lang="en-US" sz="1100" u="none" strike="noStrike">
                          <a:effectLst/>
                        </a:rPr>
                        <a:t>3.701</a:t>
                      </a:r>
                      <a:endParaRPr lang="en-US" sz="1100" b="0" i="0" u="none" strike="noStrike">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en-US" sz="1100" u="none" strike="noStrike">
                          <a:effectLst/>
                        </a:rPr>
                        <a:t>0.568</a:t>
                      </a:r>
                      <a:endParaRPr lang="en-US" sz="1100" b="0" i="0" u="none" strike="noStrike">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en-US" sz="1100" u="none" strike="noStrike" dirty="0">
                          <a:effectLst/>
                        </a:rPr>
                        <a:t>3.701</a:t>
                      </a:r>
                      <a:endParaRPr lang="en-US" sz="1100" b="0" i="0" u="none" strike="noStrike" dirty="0">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endParaRPr lang="en-US" sz="1100" b="0" i="0" u="none" strike="noStrike">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en-US" sz="1100" u="none" strike="noStrike">
                          <a:effectLst/>
                        </a:rPr>
                        <a:t>0.000</a:t>
                      </a:r>
                      <a:endParaRPr lang="en-US" sz="1100" b="0" i="0" u="none" strike="noStrike">
                        <a:solidFill>
                          <a:srgbClr val="000000"/>
                        </a:solidFill>
                        <a:effectLst/>
                        <a:latin typeface="Calibri" panose="020F0502020204030204" pitchFamily="34" charset="0"/>
                      </a:endParaRPr>
                    </a:p>
                  </a:txBody>
                  <a:tcPr marL="9525" marR="9525" marT="9525" marB="0" anchor="ctr">
                    <a:solidFill>
                      <a:schemeClr val="bg1"/>
                    </a:solidFill>
                  </a:tcPr>
                </a:tc>
                <a:extLst>
                  <a:ext uri="{0D108BD9-81ED-4DB2-BD59-A6C34878D82A}">
                    <a16:rowId xmlns:a16="http://schemas.microsoft.com/office/drawing/2014/main" val="2185378729"/>
                  </a:ext>
                </a:extLst>
              </a:tr>
              <a:tr h="190500">
                <a:tc>
                  <a:txBody>
                    <a:bodyPr/>
                    <a:lstStyle/>
                    <a:p>
                      <a:pPr algn="ctr" fontAlgn="ctr"/>
                      <a:r>
                        <a:rPr lang="en-US" sz="1100" b="1" u="none" strike="noStrike" dirty="0">
                          <a:solidFill>
                            <a:srgbClr val="C00000"/>
                          </a:solidFill>
                          <a:effectLst/>
                        </a:rPr>
                        <a:t>0</a:t>
                      </a:r>
                      <a:endParaRPr lang="en-US" sz="1100" b="1" i="0" u="none" strike="noStrike" dirty="0">
                        <a:solidFill>
                          <a:srgbClr val="C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en-US" sz="1100" b="1" u="none" strike="noStrike" dirty="0">
                          <a:solidFill>
                            <a:srgbClr val="C00000"/>
                          </a:solidFill>
                          <a:effectLst/>
                        </a:rPr>
                        <a:t>3.701</a:t>
                      </a:r>
                      <a:endParaRPr lang="en-US" sz="1100" b="1" i="0" u="none" strike="noStrike" dirty="0">
                        <a:solidFill>
                          <a:srgbClr val="C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en-US" sz="1100" b="1" u="none" strike="noStrike" dirty="0">
                          <a:solidFill>
                            <a:srgbClr val="C00000"/>
                          </a:solidFill>
                          <a:effectLst/>
                        </a:rPr>
                        <a:t>0.568</a:t>
                      </a:r>
                      <a:endParaRPr lang="en-US" sz="1100" b="1" i="0" u="none" strike="noStrike" dirty="0">
                        <a:solidFill>
                          <a:srgbClr val="C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en-US" sz="1100" u="none" strike="noStrike">
                          <a:effectLst/>
                        </a:rPr>
                        <a:t>3.701</a:t>
                      </a:r>
                      <a:endParaRPr lang="en-US" sz="1100" b="0" i="0" u="none" strike="noStrike">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endParaRPr lang="en-US" sz="1100" b="0" i="0" u="none" strike="noStrike">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en-US" sz="1100" u="none" strike="noStrike">
                          <a:effectLst/>
                        </a:rPr>
                        <a:t>5</a:t>
                      </a:r>
                      <a:endParaRPr lang="en-US" sz="1100" b="0" i="0" u="none" strike="noStrike">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en-US" sz="1100" u="none" strike="noStrike">
                          <a:effectLst/>
                        </a:rPr>
                        <a:t>6.762</a:t>
                      </a:r>
                      <a:endParaRPr lang="en-US" sz="1100" b="0" i="0" u="none" strike="noStrike">
                        <a:solidFill>
                          <a:srgbClr val="000000"/>
                        </a:solidFill>
                        <a:effectLst/>
                        <a:latin typeface="Calibri" panose="020F0502020204030204" pitchFamily="34" charset="0"/>
                      </a:endParaRPr>
                    </a:p>
                  </a:txBody>
                  <a:tcPr marL="9525" marR="9525" marT="9525" marB="0" anchor="ctr">
                    <a:solidFill>
                      <a:schemeClr val="bg1"/>
                    </a:solidFill>
                  </a:tcPr>
                </a:tc>
                <a:extLst>
                  <a:ext uri="{0D108BD9-81ED-4DB2-BD59-A6C34878D82A}">
                    <a16:rowId xmlns:a16="http://schemas.microsoft.com/office/drawing/2014/main" val="1931383904"/>
                  </a:ext>
                </a:extLst>
              </a:tr>
              <a:tr h="190500">
                <a:tc>
                  <a:txBody>
                    <a:bodyPr/>
                    <a:lstStyle/>
                    <a:p>
                      <a:pPr algn="ctr" fontAlgn="ctr"/>
                      <a:r>
                        <a:rPr lang="en-US" sz="1100" b="1" u="none" strike="noStrike">
                          <a:solidFill>
                            <a:srgbClr val="C00000"/>
                          </a:solidFill>
                          <a:effectLst/>
                        </a:rPr>
                        <a:t>5</a:t>
                      </a:r>
                      <a:endParaRPr lang="en-US" sz="1100" b="1" i="0" u="none" strike="noStrike">
                        <a:solidFill>
                          <a:srgbClr val="C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en-US" sz="1100" b="1" u="none" strike="noStrike">
                          <a:solidFill>
                            <a:srgbClr val="C00000"/>
                          </a:solidFill>
                          <a:effectLst/>
                        </a:rPr>
                        <a:t>3.886</a:t>
                      </a:r>
                      <a:endParaRPr lang="en-US" sz="1100" b="1" i="0" u="none" strike="noStrike">
                        <a:solidFill>
                          <a:srgbClr val="C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en-US" sz="1100" b="1" u="none" strike="noStrike" dirty="0">
                          <a:solidFill>
                            <a:srgbClr val="C00000"/>
                          </a:solidFill>
                          <a:effectLst/>
                        </a:rPr>
                        <a:t>0.597</a:t>
                      </a:r>
                      <a:endParaRPr lang="en-US" sz="1100" b="1" i="0" u="none" strike="noStrike" dirty="0">
                        <a:solidFill>
                          <a:srgbClr val="C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en-US" sz="1100" u="none" strike="noStrike">
                          <a:effectLst/>
                        </a:rPr>
                        <a:t>3.951</a:t>
                      </a:r>
                      <a:endParaRPr lang="en-US" sz="1100" b="0" i="0" u="none" strike="noStrike">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endParaRPr lang="en-US" sz="1100" b="1" i="0" u="none" strike="noStrike">
                        <a:solidFill>
                          <a:srgbClr val="FA7D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en-US" sz="1100" u="none" strike="noStrike">
                          <a:effectLst/>
                        </a:rPr>
                        <a:t>10</a:t>
                      </a:r>
                      <a:endParaRPr lang="en-US" sz="1100" b="0" i="0" u="none" strike="noStrike">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en-US" sz="1100" u="none" strike="noStrike">
                          <a:effectLst/>
                        </a:rPr>
                        <a:t>13.981</a:t>
                      </a:r>
                      <a:endParaRPr lang="en-US" sz="1100" b="0" i="0" u="none" strike="noStrike">
                        <a:solidFill>
                          <a:srgbClr val="000000"/>
                        </a:solidFill>
                        <a:effectLst/>
                        <a:latin typeface="Calibri" panose="020F0502020204030204" pitchFamily="34" charset="0"/>
                      </a:endParaRPr>
                    </a:p>
                  </a:txBody>
                  <a:tcPr marL="9525" marR="9525" marT="9525" marB="0" anchor="ctr">
                    <a:solidFill>
                      <a:schemeClr val="bg1"/>
                    </a:solidFill>
                  </a:tcPr>
                </a:tc>
                <a:extLst>
                  <a:ext uri="{0D108BD9-81ED-4DB2-BD59-A6C34878D82A}">
                    <a16:rowId xmlns:a16="http://schemas.microsoft.com/office/drawing/2014/main" val="27056349"/>
                  </a:ext>
                </a:extLst>
              </a:tr>
              <a:tr h="190500">
                <a:tc>
                  <a:txBody>
                    <a:bodyPr/>
                    <a:lstStyle/>
                    <a:p>
                      <a:pPr algn="ctr" fontAlgn="ctr"/>
                      <a:r>
                        <a:rPr lang="en-US" sz="1100" b="1" u="none" strike="noStrike">
                          <a:solidFill>
                            <a:srgbClr val="C00000"/>
                          </a:solidFill>
                          <a:effectLst/>
                        </a:rPr>
                        <a:t>10</a:t>
                      </a:r>
                      <a:endParaRPr lang="en-US" sz="1100" b="1" i="0" u="none" strike="noStrike">
                        <a:solidFill>
                          <a:srgbClr val="C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en-US" sz="1100" b="1" u="none" strike="noStrike">
                          <a:solidFill>
                            <a:srgbClr val="C00000"/>
                          </a:solidFill>
                          <a:effectLst/>
                        </a:rPr>
                        <a:t>4.071</a:t>
                      </a:r>
                      <a:endParaRPr lang="en-US" sz="1100" b="1" i="0" u="none" strike="noStrike">
                        <a:solidFill>
                          <a:srgbClr val="C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en-US" sz="1100" b="1" u="none" strike="noStrike" dirty="0">
                          <a:solidFill>
                            <a:srgbClr val="C00000"/>
                          </a:solidFill>
                          <a:effectLst/>
                        </a:rPr>
                        <a:t>0.625</a:t>
                      </a:r>
                      <a:endParaRPr lang="en-US" sz="1100" b="1" i="0" u="none" strike="noStrike" dirty="0">
                        <a:solidFill>
                          <a:srgbClr val="C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en-US" sz="1100" u="none" strike="noStrike">
                          <a:effectLst/>
                        </a:rPr>
                        <a:t>4.218</a:t>
                      </a:r>
                      <a:endParaRPr lang="en-US" sz="1100" b="0" i="0" u="none" strike="noStrike">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endParaRPr lang="en-US" sz="1100" b="0" i="0" u="none" strike="noStrike">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en-US" sz="1100" u="none" strike="noStrike" dirty="0">
                          <a:effectLst/>
                        </a:rPr>
                        <a:t>15</a:t>
                      </a:r>
                      <a:endParaRPr lang="en-US" sz="1100" b="0" i="0" u="none" strike="noStrike" dirty="0">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en-US" sz="1100" u="none" strike="noStrike">
                          <a:effectLst/>
                        </a:rPr>
                        <a:t>21.687</a:t>
                      </a:r>
                      <a:endParaRPr lang="en-US" sz="1100" b="0" i="0" u="none" strike="noStrike">
                        <a:solidFill>
                          <a:srgbClr val="000000"/>
                        </a:solidFill>
                        <a:effectLst/>
                        <a:latin typeface="Calibri" panose="020F0502020204030204" pitchFamily="34" charset="0"/>
                      </a:endParaRPr>
                    </a:p>
                  </a:txBody>
                  <a:tcPr marL="9525" marR="9525" marT="9525" marB="0" anchor="ctr">
                    <a:solidFill>
                      <a:schemeClr val="bg1"/>
                    </a:solidFill>
                  </a:tcPr>
                </a:tc>
                <a:extLst>
                  <a:ext uri="{0D108BD9-81ED-4DB2-BD59-A6C34878D82A}">
                    <a16:rowId xmlns:a16="http://schemas.microsoft.com/office/drawing/2014/main" val="3475933712"/>
                  </a:ext>
                </a:extLst>
              </a:tr>
              <a:tr h="190500">
                <a:tc>
                  <a:txBody>
                    <a:bodyPr/>
                    <a:lstStyle/>
                    <a:p>
                      <a:pPr algn="ctr" fontAlgn="ctr"/>
                      <a:r>
                        <a:rPr lang="en-US" sz="1100" b="1" u="none" strike="noStrike">
                          <a:solidFill>
                            <a:srgbClr val="C00000"/>
                          </a:solidFill>
                          <a:effectLst/>
                        </a:rPr>
                        <a:t>15</a:t>
                      </a:r>
                      <a:endParaRPr lang="en-US" sz="1100" b="1" i="0" u="none" strike="noStrike">
                        <a:solidFill>
                          <a:srgbClr val="C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en-US" sz="1100" b="1" u="none" strike="noStrike">
                          <a:solidFill>
                            <a:srgbClr val="C00000"/>
                          </a:solidFill>
                          <a:effectLst/>
                        </a:rPr>
                        <a:t>4.256</a:t>
                      </a:r>
                      <a:endParaRPr lang="en-US" sz="1100" b="1" i="0" u="none" strike="noStrike">
                        <a:solidFill>
                          <a:srgbClr val="C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en-US" sz="1100" b="1" u="none" strike="noStrike" dirty="0">
                          <a:solidFill>
                            <a:srgbClr val="C00000"/>
                          </a:solidFill>
                          <a:effectLst/>
                        </a:rPr>
                        <a:t>0.654</a:t>
                      </a:r>
                      <a:endParaRPr lang="en-US" sz="1100" b="1" i="0" u="none" strike="noStrike" dirty="0">
                        <a:solidFill>
                          <a:srgbClr val="C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en-US" sz="1100" u="none" strike="noStrike">
                          <a:effectLst/>
                        </a:rPr>
                        <a:t>4.504</a:t>
                      </a:r>
                      <a:endParaRPr lang="en-US" sz="1100" b="0" i="0" u="none" strike="noStrike">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endParaRPr lang="en-US" sz="1100" b="0" i="0" u="none" strike="noStrike">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en-US" sz="1100" u="none" strike="noStrike">
                          <a:effectLst/>
                        </a:rPr>
                        <a:t>20</a:t>
                      </a:r>
                      <a:endParaRPr lang="en-US" sz="1100" b="0" i="0" u="none" strike="noStrike">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en-US" sz="1100" u="none" strike="noStrike">
                          <a:effectLst/>
                        </a:rPr>
                        <a:t>29.916</a:t>
                      </a:r>
                      <a:endParaRPr lang="en-US" sz="1100" b="0" i="0" u="none" strike="noStrike">
                        <a:solidFill>
                          <a:srgbClr val="000000"/>
                        </a:solidFill>
                        <a:effectLst/>
                        <a:latin typeface="Calibri" panose="020F0502020204030204" pitchFamily="34" charset="0"/>
                      </a:endParaRPr>
                    </a:p>
                  </a:txBody>
                  <a:tcPr marL="9525" marR="9525" marT="9525" marB="0" anchor="ctr">
                    <a:solidFill>
                      <a:schemeClr val="bg1"/>
                    </a:solidFill>
                  </a:tcPr>
                </a:tc>
                <a:extLst>
                  <a:ext uri="{0D108BD9-81ED-4DB2-BD59-A6C34878D82A}">
                    <a16:rowId xmlns:a16="http://schemas.microsoft.com/office/drawing/2014/main" val="3133521581"/>
                  </a:ext>
                </a:extLst>
              </a:tr>
              <a:tr h="190500">
                <a:tc>
                  <a:txBody>
                    <a:bodyPr/>
                    <a:lstStyle/>
                    <a:p>
                      <a:pPr algn="ctr" fontAlgn="ctr"/>
                      <a:r>
                        <a:rPr lang="en-US" sz="1100" b="1" u="none" strike="noStrike">
                          <a:solidFill>
                            <a:srgbClr val="C00000"/>
                          </a:solidFill>
                          <a:effectLst/>
                        </a:rPr>
                        <a:t>20</a:t>
                      </a:r>
                      <a:endParaRPr lang="en-US" sz="1100" b="1" i="0" u="none" strike="noStrike">
                        <a:solidFill>
                          <a:srgbClr val="C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en-US" sz="1100" b="1" u="none" strike="noStrike">
                          <a:solidFill>
                            <a:srgbClr val="C00000"/>
                          </a:solidFill>
                          <a:effectLst/>
                        </a:rPr>
                        <a:t>4.441</a:t>
                      </a:r>
                      <a:endParaRPr lang="en-US" sz="1100" b="1" i="0" u="none" strike="noStrike">
                        <a:solidFill>
                          <a:srgbClr val="C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en-US" sz="1100" b="1" u="none" strike="noStrike" dirty="0">
                          <a:solidFill>
                            <a:srgbClr val="C00000"/>
                          </a:solidFill>
                          <a:effectLst/>
                        </a:rPr>
                        <a:t>0.682</a:t>
                      </a:r>
                      <a:endParaRPr lang="en-US" sz="1100" b="1" i="0" u="none" strike="noStrike" dirty="0">
                        <a:solidFill>
                          <a:srgbClr val="C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en-US" sz="1100" u="none" strike="noStrike">
                          <a:effectLst/>
                        </a:rPr>
                        <a:t>4.808</a:t>
                      </a:r>
                      <a:endParaRPr lang="en-US" sz="1100" b="0" i="0" u="none" strike="noStrike">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endParaRPr lang="en-US" sz="1100" b="0" i="0" u="none" strike="noStrike">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en-US" sz="1100" u="none" strike="noStrike">
                          <a:effectLst/>
                        </a:rPr>
                        <a:t>25</a:t>
                      </a:r>
                      <a:endParaRPr lang="en-US" sz="1100" b="0" i="0" u="none" strike="noStrike">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en-US" sz="1100" u="none" strike="noStrike">
                          <a:effectLst/>
                        </a:rPr>
                        <a:t>38.700</a:t>
                      </a:r>
                      <a:endParaRPr lang="en-US" sz="1100" b="0" i="0" u="none" strike="noStrike">
                        <a:solidFill>
                          <a:srgbClr val="000000"/>
                        </a:solidFill>
                        <a:effectLst/>
                        <a:latin typeface="Calibri" panose="020F0502020204030204" pitchFamily="34" charset="0"/>
                      </a:endParaRPr>
                    </a:p>
                  </a:txBody>
                  <a:tcPr marL="9525" marR="9525" marT="9525" marB="0" anchor="ctr">
                    <a:solidFill>
                      <a:schemeClr val="bg1"/>
                    </a:solidFill>
                  </a:tcPr>
                </a:tc>
                <a:extLst>
                  <a:ext uri="{0D108BD9-81ED-4DB2-BD59-A6C34878D82A}">
                    <a16:rowId xmlns:a16="http://schemas.microsoft.com/office/drawing/2014/main" val="4134611370"/>
                  </a:ext>
                </a:extLst>
              </a:tr>
              <a:tr h="190500">
                <a:tc>
                  <a:txBody>
                    <a:bodyPr/>
                    <a:lstStyle/>
                    <a:p>
                      <a:pPr algn="ctr" fontAlgn="ctr"/>
                      <a:r>
                        <a:rPr lang="en-US" sz="1100" b="1" u="none" strike="noStrike">
                          <a:solidFill>
                            <a:srgbClr val="C00000"/>
                          </a:solidFill>
                          <a:effectLst/>
                        </a:rPr>
                        <a:t>25</a:t>
                      </a:r>
                      <a:endParaRPr lang="en-US" sz="1100" b="1" i="0" u="none" strike="noStrike">
                        <a:solidFill>
                          <a:srgbClr val="C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en-US" sz="1100" b="1" u="none" strike="noStrike">
                          <a:solidFill>
                            <a:srgbClr val="C00000"/>
                          </a:solidFill>
                          <a:effectLst/>
                        </a:rPr>
                        <a:t>4.626</a:t>
                      </a:r>
                      <a:endParaRPr lang="en-US" sz="1100" b="1" i="0" u="none" strike="noStrike">
                        <a:solidFill>
                          <a:srgbClr val="C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en-US" sz="1100" b="1" u="none" strike="noStrike" dirty="0">
                          <a:solidFill>
                            <a:srgbClr val="C00000"/>
                          </a:solidFill>
                          <a:effectLst/>
                        </a:rPr>
                        <a:t>0.710</a:t>
                      </a:r>
                      <a:endParaRPr lang="en-US" sz="1100" b="1" i="0" u="none" strike="noStrike" dirty="0">
                        <a:solidFill>
                          <a:srgbClr val="C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en-US" sz="1100" u="none" strike="noStrike">
                          <a:effectLst/>
                        </a:rPr>
                        <a:t>5.133</a:t>
                      </a:r>
                      <a:endParaRPr lang="en-US" sz="1100" b="0" i="0" u="none" strike="noStrike">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endParaRPr lang="en-US" sz="1100" b="0" i="0" u="none" strike="noStrike">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en-US" sz="1100" u="none" strike="noStrike">
                          <a:effectLst/>
                        </a:rPr>
                        <a:t>30</a:t>
                      </a:r>
                      <a:endParaRPr lang="en-US" sz="1100" b="0" i="0" u="none" strike="noStrike">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en-US" sz="1100" u="none" strike="noStrike">
                          <a:effectLst/>
                        </a:rPr>
                        <a:t>48.078</a:t>
                      </a:r>
                      <a:endParaRPr lang="en-US" sz="1100" b="0" i="0" u="none" strike="noStrike">
                        <a:solidFill>
                          <a:srgbClr val="000000"/>
                        </a:solidFill>
                        <a:effectLst/>
                        <a:latin typeface="Calibri" panose="020F0502020204030204" pitchFamily="34" charset="0"/>
                      </a:endParaRPr>
                    </a:p>
                  </a:txBody>
                  <a:tcPr marL="9525" marR="9525" marT="9525" marB="0" anchor="ctr">
                    <a:solidFill>
                      <a:schemeClr val="bg1"/>
                    </a:solidFill>
                  </a:tcPr>
                </a:tc>
                <a:extLst>
                  <a:ext uri="{0D108BD9-81ED-4DB2-BD59-A6C34878D82A}">
                    <a16:rowId xmlns:a16="http://schemas.microsoft.com/office/drawing/2014/main" val="1684951664"/>
                  </a:ext>
                </a:extLst>
              </a:tr>
              <a:tr h="190500">
                <a:tc>
                  <a:txBody>
                    <a:bodyPr/>
                    <a:lstStyle/>
                    <a:p>
                      <a:pPr algn="ctr" fontAlgn="ctr"/>
                      <a:r>
                        <a:rPr lang="en-US" sz="1100" b="1" u="none" strike="noStrike">
                          <a:solidFill>
                            <a:srgbClr val="C00000"/>
                          </a:solidFill>
                          <a:effectLst/>
                        </a:rPr>
                        <a:t>30</a:t>
                      </a:r>
                      <a:endParaRPr lang="en-US" sz="1100" b="1" i="0" u="none" strike="noStrike">
                        <a:solidFill>
                          <a:srgbClr val="C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en-US" sz="1100" b="1" u="none" strike="noStrike">
                          <a:solidFill>
                            <a:srgbClr val="C00000"/>
                          </a:solidFill>
                          <a:effectLst/>
                        </a:rPr>
                        <a:t>4.811</a:t>
                      </a:r>
                      <a:endParaRPr lang="en-US" sz="1100" b="1" i="0" u="none" strike="noStrike">
                        <a:solidFill>
                          <a:srgbClr val="C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en-US" sz="1100" b="1" u="none" strike="noStrike" dirty="0">
                          <a:solidFill>
                            <a:srgbClr val="C00000"/>
                          </a:solidFill>
                          <a:effectLst/>
                        </a:rPr>
                        <a:t>0.739</a:t>
                      </a:r>
                      <a:endParaRPr lang="en-US" sz="1100" b="1" i="0" u="none" strike="noStrike" dirty="0">
                        <a:solidFill>
                          <a:srgbClr val="C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en-US" sz="1100" u="none" strike="noStrike">
                          <a:effectLst/>
                        </a:rPr>
                        <a:t>5.480</a:t>
                      </a:r>
                      <a:endParaRPr lang="en-US" sz="1100" b="0" i="0" u="none" strike="noStrike">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endParaRPr lang="en-US" sz="1100" b="0" i="0" u="none" strike="noStrike">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endParaRPr lang="en-US" sz="1100" b="0" i="0" u="none" strike="noStrike">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endParaRPr lang="en-US" sz="1100" b="0" i="0" u="none" strike="noStrike" dirty="0">
                        <a:solidFill>
                          <a:srgbClr val="000000"/>
                        </a:solidFill>
                        <a:effectLst/>
                        <a:latin typeface="Calibri" panose="020F0502020204030204" pitchFamily="34" charset="0"/>
                      </a:endParaRPr>
                    </a:p>
                  </a:txBody>
                  <a:tcPr marL="9525" marR="9525" marT="9525" marB="0" anchor="ctr">
                    <a:solidFill>
                      <a:schemeClr val="bg1"/>
                    </a:solidFill>
                  </a:tcPr>
                </a:tc>
                <a:extLst>
                  <a:ext uri="{0D108BD9-81ED-4DB2-BD59-A6C34878D82A}">
                    <a16:rowId xmlns:a16="http://schemas.microsoft.com/office/drawing/2014/main" val="662288498"/>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086705520"/>
              </p:ext>
            </p:extLst>
          </p:nvPr>
        </p:nvGraphicFramePr>
        <p:xfrm>
          <a:off x="479825" y="4037286"/>
          <a:ext cx="5664201" cy="1714500"/>
        </p:xfrm>
        <a:graphic>
          <a:graphicData uri="http://schemas.openxmlformats.org/drawingml/2006/table">
            <a:tbl>
              <a:tblPr>
                <a:tableStyleId>{5C22544A-7EE6-4342-B048-85BDC9FD1C3A}</a:tableStyleId>
              </a:tblPr>
              <a:tblGrid>
                <a:gridCol w="799652">
                  <a:extLst>
                    <a:ext uri="{9D8B030D-6E8A-4147-A177-3AD203B41FA5}">
                      <a16:colId xmlns:a16="http://schemas.microsoft.com/office/drawing/2014/main" val="2702698734"/>
                    </a:ext>
                  </a:extLst>
                </a:gridCol>
                <a:gridCol w="774266">
                  <a:extLst>
                    <a:ext uri="{9D8B030D-6E8A-4147-A177-3AD203B41FA5}">
                      <a16:colId xmlns:a16="http://schemas.microsoft.com/office/drawing/2014/main" val="2953890394"/>
                    </a:ext>
                  </a:extLst>
                </a:gridCol>
                <a:gridCol w="685416">
                  <a:extLst>
                    <a:ext uri="{9D8B030D-6E8A-4147-A177-3AD203B41FA5}">
                      <a16:colId xmlns:a16="http://schemas.microsoft.com/office/drawing/2014/main" val="3992719467"/>
                    </a:ext>
                  </a:extLst>
                </a:gridCol>
                <a:gridCol w="888502">
                  <a:extLst>
                    <a:ext uri="{9D8B030D-6E8A-4147-A177-3AD203B41FA5}">
                      <a16:colId xmlns:a16="http://schemas.microsoft.com/office/drawing/2014/main" val="3367910218"/>
                    </a:ext>
                  </a:extLst>
                </a:gridCol>
                <a:gridCol w="409346">
                  <a:extLst>
                    <a:ext uri="{9D8B030D-6E8A-4147-A177-3AD203B41FA5}">
                      <a16:colId xmlns:a16="http://schemas.microsoft.com/office/drawing/2014/main" val="4078325974"/>
                    </a:ext>
                  </a:extLst>
                </a:gridCol>
                <a:gridCol w="1231210">
                  <a:extLst>
                    <a:ext uri="{9D8B030D-6E8A-4147-A177-3AD203B41FA5}">
                      <a16:colId xmlns:a16="http://schemas.microsoft.com/office/drawing/2014/main" val="1904651061"/>
                    </a:ext>
                  </a:extLst>
                </a:gridCol>
                <a:gridCol w="875809">
                  <a:extLst>
                    <a:ext uri="{9D8B030D-6E8A-4147-A177-3AD203B41FA5}">
                      <a16:colId xmlns:a16="http://schemas.microsoft.com/office/drawing/2014/main" val="154160905"/>
                    </a:ext>
                  </a:extLst>
                </a:gridCol>
              </a:tblGrid>
              <a:tr h="190500">
                <a:tc rowSpan="2">
                  <a:txBody>
                    <a:bodyPr/>
                    <a:lstStyle/>
                    <a:p>
                      <a:pPr algn="ctr" fontAlgn="ctr"/>
                      <a:r>
                        <a:rPr lang="en-US" sz="1100" u="none" strike="noStrike">
                          <a:effectLst/>
                        </a:rPr>
                        <a:t>% Difference</a:t>
                      </a:r>
                      <a:endParaRPr lang="en-US" sz="1100" b="0" i="0" u="none" strike="noStrike">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en-US" sz="1100" u="none" strike="noStrike">
                          <a:effectLst/>
                        </a:rPr>
                        <a:t>X</a:t>
                      </a:r>
                      <a:endParaRPr lang="en-US" sz="1100" b="0" i="0" u="none" strike="noStrike">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en-US" sz="1100" u="none" strike="noStrike" dirty="0">
                          <a:effectLst/>
                        </a:rPr>
                        <a:t>sin(X)</a:t>
                      </a:r>
                      <a:endParaRPr lang="en-US" sz="1100" b="0" i="0" u="none" strike="noStrike" dirty="0">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en-US" sz="1100" u="none" strike="noStrike" dirty="0" err="1">
                          <a:effectLst/>
                        </a:rPr>
                        <a:t>asin</a:t>
                      </a:r>
                      <a:r>
                        <a:rPr lang="en-US" sz="1100" u="none" strike="noStrike" dirty="0">
                          <a:effectLst/>
                        </a:rPr>
                        <a:t>(sin(X))</a:t>
                      </a:r>
                      <a:endParaRPr lang="en-US" sz="1100" b="0" i="0" u="none" strike="noStrike" dirty="0">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endParaRPr lang="en-US" sz="1100" b="0" i="0" u="none" strike="noStrike">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el-GR" sz="1100" b="1" u="none" strike="noStrike" dirty="0">
                          <a:solidFill>
                            <a:schemeClr val="bg1"/>
                          </a:solidFill>
                          <a:effectLst/>
                        </a:rPr>
                        <a:t>Δ </a:t>
                      </a:r>
                      <a:r>
                        <a:rPr lang="en-US" sz="1100" b="1" u="none" strike="noStrike" dirty="0">
                          <a:solidFill>
                            <a:schemeClr val="bg1"/>
                          </a:solidFill>
                          <a:effectLst/>
                        </a:rPr>
                        <a:t>X</a:t>
                      </a:r>
                      <a:endParaRPr lang="en-US" sz="1100" b="1" i="0" u="none" strike="noStrike" dirty="0">
                        <a:solidFill>
                          <a:schemeClr val="bg1"/>
                        </a:solidFill>
                        <a:effectLst/>
                        <a:latin typeface="Calibri" panose="020F0502020204030204" pitchFamily="34" charset="0"/>
                      </a:endParaRPr>
                    </a:p>
                  </a:txBody>
                  <a:tcPr marL="9525" marR="9525" marT="9525" marB="0" anchor="ctr">
                    <a:solidFill>
                      <a:schemeClr val="accent6">
                        <a:lumMod val="50000"/>
                      </a:schemeClr>
                    </a:solidFill>
                  </a:tcPr>
                </a:tc>
                <a:tc>
                  <a:txBody>
                    <a:bodyPr/>
                    <a:lstStyle/>
                    <a:p>
                      <a:pPr algn="ctr" fontAlgn="ctr"/>
                      <a:r>
                        <a:rPr lang="el-GR" sz="1100" b="1" u="none" strike="noStrike" dirty="0">
                          <a:solidFill>
                            <a:schemeClr val="bg1"/>
                          </a:solidFill>
                          <a:effectLst/>
                        </a:rPr>
                        <a:t>Δ </a:t>
                      </a:r>
                      <a:r>
                        <a:rPr lang="en-US" sz="1100" b="1" u="none" strike="noStrike" dirty="0" err="1">
                          <a:solidFill>
                            <a:schemeClr val="bg1"/>
                          </a:solidFill>
                          <a:effectLst/>
                        </a:rPr>
                        <a:t>asin</a:t>
                      </a:r>
                      <a:r>
                        <a:rPr lang="en-US" sz="1100" b="1" u="none" strike="noStrike" dirty="0">
                          <a:solidFill>
                            <a:schemeClr val="bg1"/>
                          </a:solidFill>
                          <a:effectLst/>
                        </a:rPr>
                        <a:t>(sin(X))</a:t>
                      </a:r>
                      <a:endParaRPr lang="en-US" sz="1100" b="1" i="0" u="none" strike="noStrike" dirty="0">
                        <a:solidFill>
                          <a:schemeClr val="bg1"/>
                        </a:solidFill>
                        <a:effectLst/>
                        <a:latin typeface="Calibri" panose="020F0502020204030204" pitchFamily="34" charset="0"/>
                      </a:endParaRPr>
                    </a:p>
                  </a:txBody>
                  <a:tcPr marL="9525" marR="9525" marT="9525" marB="0" anchor="ctr">
                    <a:solidFill>
                      <a:schemeClr val="accent6">
                        <a:lumMod val="50000"/>
                      </a:schemeClr>
                    </a:solidFill>
                  </a:tcPr>
                </a:tc>
                <a:extLst>
                  <a:ext uri="{0D108BD9-81ED-4DB2-BD59-A6C34878D82A}">
                    <a16:rowId xmlns:a16="http://schemas.microsoft.com/office/drawing/2014/main" val="19929647"/>
                  </a:ext>
                </a:extLst>
              </a:tr>
              <a:tr h="190500">
                <a:tc vMerge="1">
                  <a:txBody>
                    <a:bodyPr/>
                    <a:lstStyle/>
                    <a:p>
                      <a:endParaRPr lang="en-US"/>
                    </a:p>
                  </a:txBody>
                  <a:tcPr/>
                </a:tc>
                <a:tc>
                  <a:txBody>
                    <a:bodyPr/>
                    <a:lstStyle/>
                    <a:p>
                      <a:pPr algn="ctr" fontAlgn="ctr"/>
                      <a:r>
                        <a:rPr lang="en-US" sz="1100" u="none" strike="noStrike">
                          <a:effectLst/>
                        </a:rPr>
                        <a:t>3.701</a:t>
                      </a:r>
                      <a:endParaRPr lang="en-US" sz="1100" b="0" i="0" u="none" strike="noStrike">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en-US" sz="1100" u="none" strike="noStrike">
                          <a:effectLst/>
                        </a:rPr>
                        <a:t>0.358</a:t>
                      </a:r>
                      <a:endParaRPr lang="en-US" sz="1100" b="0" i="0" u="none" strike="noStrike">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en-US" sz="1100" u="none" strike="noStrike">
                          <a:effectLst/>
                        </a:rPr>
                        <a:t>3.662</a:t>
                      </a:r>
                      <a:endParaRPr lang="en-US" sz="1100" b="0" i="0" u="none" strike="noStrike">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endParaRPr lang="en-US" sz="1100" b="0" i="0" u="none" strike="noStrike">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en-US" sz="1100" u="none" strike="noStrike">
                          <a:effectLst/>
                        </a:rPr>
                        <a:t>0.000</a:t>
                      </a:r>
                      <a:endParaRPr lang="en-US" sz="1100" b="0" i="0" u="none" strike="noStrike">
                        <a:solidFill>
                          <a:srgbClr val="000000"/>
                        </a:solidFill>
                        <a:effectLst/>
                        <a:latin typeface="Calibri" panose="020F0502020204030204" pitchFamily="34" charset="0"/>
                      </a:endParaRPr>
                    </a:p>
                  </a:txBody>
                  <a:tcPr marL="9525" marR="9525" marT="9525" marB="0" anchor="ctr">
                    <a:solidFill>
                      <a:schemeClr val="bg1"/>
                    </a:solidFill>
                  </a:tcPr>
                </a:tc>
                <a:extLst>
                  <a:ext uri="{0D108BD9-81ED-4DB2-BD59-A6C34878D82A}">
                    <a16:rowId xmlns:a16="http://schemas.microsoft.com/office/drawing/2014/main" val="3894864129"/>
                  </a:ext>
                </a:extLst>
              </a:tr>
              <a:tr h="190500">
                <a:tc>
                  <a:txBody>
                    <a:bodyPr/>
                    <a:lstStyle/>
                    <a:p>
                      <a:pPr algn="ctr" fontAlgn="ctr"/>
                      <a:r>
                        <a:rPr lang="en-US" sz="1100" b="1" u="none" strike="noStrike" dirty="0">
                          <a:solidFill>
                            <a:srgbClr val="C00000"/>
                          </a:solidFill>
                          <a:effectLst/>
                        </a:rPr>
                        <a:t>0</a:t>
                      </a:r>
                      <a:endParaRPr lang="en-US" sz="1100" b="1" i="0" u="none" strike="noStrike" dirty="0">
                        <a:solidFill>
                          <a:srgbClr val="C00000"/>
                        </a:solidFill>
                        <a:effectLst/>
                        <a:latin typeface="Verdana" panose="020B0604030504040204" pitchFamily="34" charset="0"/>
                      </a:endParaRPr>
                    </a:p>
                  </a:txBody>
                  <a:tcPr marL="9525" marR="9525" marT="9525" marB="0" anchor="ctr">
                    <a:solidFill>
                      <a:schemeClr val="bg1"/>
                    </a:solidFill>
                  </a:tcPr>
                </a:tc>
                <a:tc>
                  <a:txBody>
                    <a:bodyPr/>
                    <a:lstStyle/>
                    <a:p>
                      <a:pPr algn="ctr" fontAlgn="ctr"/>
                      <a:r>
                        <a:rPr lang="en-US" sz="1100" b="1" u="none" strike="noStrike" dirty="0">
                          <a:solidFill>
                            <a:srgbClr val="C00000"/>
                          </a:solidFill>
                          <a:effectLst/>
                        </a:rPr>
                        <a:t>3.701</a:t>
                      </a:r>
                      <a:endParaRPr lang="en-US" sz="1100" b="1" i="0" u="none" strike="noStrike" dirty="0">
                        <a:solidFill>
                          <a:srgbClr val="C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en-US" sz="1100" b="1" u="none" strike="noStrike" dirty="0">
                          <a:solidFill>
                            <a:srgbClr val="C00000"/>
                          </a:solidFill>
                          <a:effectLst/>
                        </a:rPr>
                        <a:t>0.358</a:t>
                      </a:r>
                      <a:endParaRPr lang="en-US" sz="1100" b="1" i="0" u="none" strike="noStrike" dirty="0">
                        <a:solidFill>
                          <a:srgbClr val="C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en-US" sz="1100" u="none" strike="noStrike">
                          <a:effectLst/>
                        </a:rPr>
                        <a:t>3.662</a:t>
                      </a:r>
                      <a:endParaRPr lang="en-US" sz="1100" b="0" i="0" u="none" strike="noStrike">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endParaRPr lang="en-US" sz="1100" b="0" i="0" u="none" strike="noStrike">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en-US" sz="1100" u="none" strike="noStrike">
                          <a:effectLst/>
                        </a:rPr>
                        <a:t>5</a:t>
                      </a:r>
                      <a:endParaRPr lang="en-US" sz="1100" b="0" i="0" u="none" strike="noStrike">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en-US" sz="1100" u="none" strike="noStrike">
                          <a:effectLst/>
                        </a:rPr>
                        <a:t>5.256</a:t>
                      </a:r>
                      <a:endParaRPr lang="en-US" sz="1100" b="0" i="0" u="none" strike="noStrike">
                        <a:solidFill>
                          <a:srgbClr val="000000"/>
                        </a:solidFill>
                        <a:effectLst/>
                        <a:latin typeface="Calibri" panose="020F0502020204030204" pitchFamily="34" charset="0"/>
                      </a:endParaRPr>
                    </a:p>
                  </a:txBody>
                  <a:tcPr marL="9525" marR="9525" marT="9525" marB="0" anchor="ctr">
                    <a:solidFill>
                      <a:schemeClr val="bg1"/>
                    </a:solidFill>
                  </a:tcPr>
                </a:tc>
                <a:extLst>
                  <a:ext uri="{0D108BD9-81ED-4DB2-BD59-A6C34878D82A}">
                    <a16:rowId xmlns:a16="http://schemas.microsoft.com/office/drawing/2014/main" val="2998222234"/>
                  </a:ext>
                </a:extLst>
              </a:tr>
              <a:tr h="190500">
                <a:tc>
                  <a:txBody>
                    <a:bodyPr/>
                    <a:lstStyle/>
                    <a:p>
                      <a:pPr algn="ctr" fontAlgn="ctr"/>
                      <a:r>
                        <a:rPr lang="en-US" sz="1100" b="1" u="none" strike="noStrike" dirty="0">
                          <a:solidFill>
                            <a:srgbClr val="C00000"/>
                          </a:solidFill>
                          <a:effectLst/>
                        </a:rPr>
                        <a:t>5</a:t>
                      </a:r>
                      <a:endParaRPr lang="en-US" sz="1100" b="1" i="0" u="none" strike="noStrike" dirty="0">
                        <a:solidFill>
                          <a:srgbClr val="C00000"/>
                        </a:solidFill>
                        <a:effectLst/>
                        <a:latin typeface="Verdana" panose="020B0604030504040204" pitchFamily="34" charset="0"/>
                      </a:endParaRPr>
                    </a:p>
                  </a:txBody>
                  <a:tcPr marL="9525" marR="9525" marT="9525" marB="0" anchor="ctr">
                    <a:solidFill>
                      <a:schemeClr val="bg1"/>
                    </a:solidFill>
                  </a:tcPr>
                </a:tc>
                <a:tc>
                  <a:txBody>
                    <a:bodyPr/>
                    <a:lstStyle/>
                    <a:p>
                      <a:pPr algn="ctr" fontAlgn="ctr"/>
                      <a:r>
                        <a:rPr lang="en-US" sz="1100" b="1" u="none" strike="noStrike">
                          <a:solidFill>
                            <a:srgbClr val="C00000"/>
                          </a:solidFill>
                          <a:effectLst/>
                        </a:rPr>
                        <a:t>3.886</a:t>
                      </a:r>
                      <a:endParaRPr lang="en-US" sz="1100" b="1" i="0" u="none" strike="noStrike">
                        <a:solidFill>
                          <a:srgbClr val="C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en-US" sz="1100" b="1" u="none" strike="noStrike" dirty="0">
                          <a:solidFill>
                            <a:srgbClr val="C00000"/>
                          </a:solidFill>
                          <a:effectLst/>
                        </a:rPr>
                        <a:t>0.376</a:t>
                      </a:r>
                      <a:endParaRPr lang="en-US" sz="1100" b="1" i="0" u="none" strike="noStrike" dirty="0">
                        <a:solidFill>
                          <a:srgbClr val="C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en-US" sz="1100" u="none" strike="noStrike">
                          <a:effectLst/>
                        </a:rPr>
                        <a:t>3.855</a:t>
                      </a:r>
                      <a:endParaRPr lang="en-US" sz="1100" b="0" i="0" u="none" strike="noStrike">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endParaRPr lang="en-US" sz="1100" b="0" i="0" u="none" strike="noStrike">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en-US" sz="1100" u="none" strike="noStrike">
                          <a:effectLst/>
                        </a:rPr>
                        <a:t>10</a:t>
                      </a:r>
                      <a:endParaRPr lang="en-US" sz="1100" b="0" i="0" u="none" strike="noStrike">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en-US" sz="1100" u="none" strike="noStrike">
                          <a:effectLst/>
                        </a:rPr>
                        <a:t>10.553</a:t>
                      </a:r>
                      <a:endParaRPr lang="en-US" sz="1100" b="0" i="0" u="none" strike="noStrike">
                        <a:solidFill>
                          <a:srgbClr val="000000"/>
                        </a:solidFill>
                        <a:effectLst/>
                        <a:latin typeface="Calibri" panose="020F0502020204030204" pitchFamily="34" charset="0"/>
                      </a:endParaRPr>
                    </a:p>
                  </a:txBody>
                  <a:tcPr marL="9525" marR="9525" marT="9525" marB="0" anchor="ctr">
                    <a:solidFill>
                      <a:schemeClr val="bg1"/>
                    </a:solidFill>
                  </a:tcPr>
                </a:tc>
                <a:extLst>
                  <a:ext uri="{0D108BD9-81ED-4DB2-BD59-A6C34878D82A}">
                    <a16:rowId xmlns:a16="http://schemas.microsoft.com/office/drawing/2014/main" val="2646062502"/>
                  </a:ext>
                </a:extLst>
              </a:tr>
              <a:tr h="190500">
                <a:tc>
                  <a:txBody>
                    <a:bodyPr/>
                    <a:lstStyle/>
                    <a:p>
                      <a:pPr algn="ctr" fontAlgn="ctr"/>
                      <a:r>
                        <a:rPr lang="en-US" sz="1100" b="1" u="none" strike="noStrike" dirty="0">
                          <a:solidFill>
                            <a:srgbClr val="C00000"/>
                          </a:solidFill>
                          <a:effectLst/>
                        </a:rPr>
                        <a:t>10</a:t>
                      </a:r>
                      <a:endParaRPr lang="en-US" sz="1100" b="1" i="0" u="none" strike="noStrike" dirty="0">
                        <a:solidFill>
                          <a:srgbClr val="C00000"/>
                        </a:solidFill>
                        <a:effectLst/>
                        <a:latin typeface="Verdana" panose="020B0604030504040204" pitchFamily="34" charset="0"/>
                      </a:endParaRPr>
                    </a:p>
                  </a:txBody>
                  <a:tcPr marL="9525" marR="9525" marT="9525" marB="0" anchor="ctr">
                    <a:solidFill>
                      <a:schemeClr val="bg1"/>
                    </a:solidFill>
                  </a:tcPr>
                </a:tc>
                <a:tc>
                  <a:txBody>
                    <a:bodyPr/>
                    <a:lstStyle/>
                    <a:p>
                      <a:pPr algn="ctr" fontAlgn="ctr"/>
                      <a:r>
                        <a:rPr lang="en-US" sz="1100" b="1" u="none" strike="noStrike">
                          <a:solidFill>
                            <a:srgbClr val="C00000"/>
                          </a:solidFill>
                          <a:effectLst/>
                        </a:rPr>
                        <a:t>4.071</a:t>
                      </a:r>
                      <a:endParaRPr lang="en-US" sz="1100" b="1" i="0" u="none" strike="noStrike">
                        <a:solidFill>
                          <a:srgbClr val="C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en-US" sz="1100" b="1" u="none" strike="noStrike" dirty="0">
                          <a:solidFill>
                            <a:srgbClr val="C00000"/>
                          </a:solidFill>
                          <a:effectLst/>
                        </a:rPr>
                        <a:t>0.394</a:t>
                      </a:r>
                      <a:endParaRPr lang="en-US" sz="1100" b="1" i="0" u="none" strike="noStrike" dirty="0">
                        <a:solidFill>
                          <a:srgbClr val="C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en-US" sz="1100" u="none" strike="noStrike">
                          <a:effectLst/>
                        </a:rPr>
                        <a:t>4.049</a:t>
                      </a:r>
                      <a:endParaRPr lang="en-US" sz="1100" b="0" i="0" u="none" strike="noStrike">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endParaRPr lang="en-US" sz="1100" b="0" i="0" u="none" strike="noStrike">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en-US" sz="1100" u="none" strike="noStrike">
                          <a:effectLst/>
                        </a:rPr>
                        <a:t>15</a:t>
                      </a:r>
                      <a:endParaRPr lang="en-US" sz="1100" b="0" i="0" u="none" strike="noStrike">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en-US" sz="1100" u="none" strike="noStrike">
                          <a:effectLst/>
                        </a:rPr>
                        <a:t>15.895</a:t>
                      </a:r>
                      <a:endParaRPr lang="en-US" sz="1100" b="0" i="0" u="none" strike="noStrike">
                        <a:solidFill>
                          <a:srgbClr val="000000"/>
                        </a:solidFill>
                        <a:effectLst/>
                        <a:latin typeface="Calibri" panose="020F0502020204030204" pitchFamily="34" charset="0"/>
                      </a:endParaRPr>
                    </a:p>
                  </a:txBody>
                  <a:tcPr marL="9525" marR="9525" marT="9525" marB="0" anchor="ctr">
                    <a:solidFill>
                      <a:schemeClr val="bg1"/>
                    </a:solidFill>
                  </a:tcPr>
                </a:tc>
                <a:extLst>
                  <a:ext uri="{0D108BD9-81ED-4DB2-BD59-A6C34878D82A}">
                    <a16:rowId xmlns:a16="http://schemas.microsoft.com/office/drawing/2014/main" val="3726416218"/>
                  </a:ext>
                </a:extLst>
              </a:tr>
              <a:tr h="190500">
                <a:tc>
                  <a:txBody>
                    <a:bodyPr/>
                    <a:lstStyle/>
                    <a:p>
                      <a:pPr algn="ctr" fontAlgn="ctr"/>
                      <a:r>
                        <a:rPr lang="en-US" sz="1100" b="1" u="none" strike="noStrike" dirty="0">
                          <a:solidFill>
                            <a:srgbClr val="C00000"/>
                          </a:solidFill>
                          <a:effectLst/>
                        </a:rPr>
                        <a:t>15</a:t>
                      </a:r>
                      <a:endParaRPr lang="en-US" sz="1100" b="1" i="0" u="none" strike="noStrike" dirty="0">
                        <a:solidFill>
                          <a:srgbClr val="C00000"/>
                        </a:solidFill>
                        <a:effectLst/>
                        <a:latin typeface="Verdana" panose="020B0604030504040204" pitchFamily="34" charset="0"/>
                      </a:endParaRPr>
                    </a:p>
                  </a:txBody>
                  <a:tcPr marL="9525" marR="9525" marT="9525" marB="0" anchor="ctr">
                    <a:solidFill>
                      <a:schemeClr val="bg1"/>
                    </a:solidFill>
                  </a:tcPr>
                </a:tc>
                <a:tc>
                  <a:txBody>
                    <a:bodyPr/>
                    <a:lstStyle/>
                    <a:p>
                      <a:pPr algn="ctr" fontAlgn="ctr"/>
                      <a:r>
                        <a:rPr lang="en-US" sz="1100" b="1" u="none" strike="noStrike">
                          <a:solidFill>
                            <a:srgbClr val="C00000"/>
                          </a:solidFill>
                          <a:effectLst/>
                        </a:rPr>
                        <a:t>4.256</a:t>
                      </a:r>
                      <a:endParaRPr lang="en-US" sz="1100" b="1" i="0" u="none" strike="noStrike">
                        <a:solidFill>
                          <a:srgbClr val="C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en-US" sz="1100" b="1" u="none" strike="noStrike" dirty="0">
                          <a:solidFill>
                            <a:srgbClr val="C00000"/>
                          </a:solidFill>
                          <a:effectLst/>
                        </a:rPr>
                        <a:t>0.412</a:t>
                      </a:r>
                      <a:endParaRPr lang="en-US" sz="1100" b="1" i="0" u="none" strike="noStrike" dirty="0">
                        <a:solidFill>
                          <a:srgbClr val="C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en-US" sz="1100" u="none" strike="noStrike">
                          <a:effectLst/>
                        </a:rPr>
                        <a:t>4.244</a:t>
                      </a:r>
                      <a:endParaRPr lang="en-US" sz="1100" b="0" i="0" u="none" strike="noStrike">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endParaRPr lang="en-US" sz="1100" b="0" i="0" u="none" strike="noStrike">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en-US" sz="1100" u="none" strike="noStrike">
                          <a:effectLst/>
                        </a:rPr>
                        <a:t>20</a:t>
                      </a:r>
                      <a:endParaRPr lang="en-US" sz="1100" b="0" i="0" u="none" strike="noStrike">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en-US" sz="1100" u="none" strike="noStrike">
                          <a:effectLst/>
                        </a:rPr>
                        <a:t>21.284</a:t>
                      </a:r>
                      <a:endParaRPr lang="en-US" sz="1100" b="0" i="0" u="none" strike="noStrike">
                        <a:solidFill>
                          <a:srgbClr val="000000"/>
                        </a:solidFill>
                        <a:effectLst/>
                        <a:latin typeface="Calibri" panose="020F0502020204030204" pitchFamily="34" charset="0"/>
                      </a:endParaRPr>
                    </a:p>
                  </a:txBody>
                  <a:tcPr marL="9525" marR="9525" marT="9525" marB="0" anchor="ctr">
                    <a:solidFill>
                      <a:schemeClr val="bg1"/>
                    </a:solidFill>
                  </a:tcPr>
                </a:tc>
                <a:extLst>
                  <a:ext uri="{0D108BD9-81ED-4DB2-BD59-A6C34878D82A}">
                    <a16:rowId xmlns:a16="http://schemas.microsoft.com/office/drawing/2014/main" val="1648338677"/>
                  </a:ext>
                </a:extLst>
              </a:tr>
              <a:tr h="190500">
                <a:tc>
                  <a:txBody>
                    <a:bodyPr/>
                    <a:lstStyle/>
                    <a:p>
                      <a:pPr algn="ctr" fontAlgn="ctr"/>
                      <a:r>
                        <a:rPr lang="en-US" sz="1100" b="1" u="none" strike="noStrike" dirty="0">
                          <a:solidFill>
                            <a:srgbClr val="C00000"/>
                          </a:solidFill>
                          <a:effectLst/>
                        </a:rPr>
                        <a:t>20</a:t>
                      </a:r>
                      <a:endParaRPr lang="en-US" sz="1100" b="1" i="0" u="none" strike="noStrike" dirty="0">
                        <a:solidFill>
                          <a:srgbClr val="C00000"/>
                        </a:solidFill>
                        <a:effectLst/>
                        <a:latin typeface="Verdana" panose="020B0604030504040204" pitchFamily="34" charset="0"/>
                      </a:endParaRPr>
                    </a:p>
                  </a:txBody>
                  <a:tcPr marL="9525" marR="9525" marT="9525" marB="0" anchor="ctr">
                    <a:solidFill>
                      <a:schemeClr val="bg1"/>
                    </a:solidFill>
                  </a:tcPr>
                </a:tc>
                <a:tc>
                  <a:txBody>
                    <a:bodyPr/>
                    <a:lstStyle/>
                    <a:p>
                      <a:pPr algn="ctr" fontAlgn="ctr"/>
                      <a:r>
                        <a:rPr lang="en-US" sz="1100" b="1" u="none" strike="noStrike">
                          <a:solidFill>
                            <a:srgbClr val="C00000"/>
                          </a:solidFill>
                          <a:effectLst/>
                        </a:rPr>
                        <a:t>4.441</a:t>
                      </a:r>
                      <a:endParaRPr lang="en-US" sz="1100" b="1" i="0" u="none" strike="noStrike">
                        <a:solidFill>
                          <a:srgbClr val="C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en-US" sz="1100" b="1" u="none" strike="noStrike" dirty="0">
                          <a:solidFill>
                            <a:srgbClr val="C00000"/>
                          </a:solidFill>
                          <a:effectLst/>
                        </a:rPr>
                        <a:t>0.430</a:t>
                      </a:r>
                      <a:endParaRPr lang="en-US" sz="1100" b="1" i="0" u="none" strike="noStrike" dirty="0">
                        <a:solidFill>
                          <a:srgbClr val="C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en-US" sz="1100" u="none" strike="noStrike">
                          <a:effectLst/>
                        </a:rPr>
                        <a:t>4.442</a:t>
                      </a:r>
                      <a:endParaRPr lang="en-US" sz="1100" b="0" i="0" u="none" strike="noStrike">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endParaRPr lang="en-US" sz="1100" b="0" i="0" u="none" strike="noStrike">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en-US" sz="1100" u="none" strike="noStrike">
                          <a:effectLst/>
                        </a:rPr>
                        <a:t>25</a:t>
                      </a:r>
                      <a:endParaRPr lang="en-US" sz="1100" b="0" i="0" u="none" strike="noStrike">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en-US" sz="1100" u="none" strike="noStrike">
                          <a:effectLst/>
                        </a:rPr>
                        <a:t>26.725</a:t>
                      </a:r>
                      <a:endParaRPr lang="en-US" sz="1100" b="0" i="0" u="none" strike="noStrike">
                        <a:solidFill>
                          <a:srgbClr val="000000"/>
                        </a:solidFill>
                        <a:effectLst/>
                        <a:latin typeface="Calibri" panose="020F0502020204030204" pitchFamily="34" charset="0"/>
                      </a:endParaRPr>
                    </a:p>
                  </a:txBody>
                  <a:tcPr marL="9525" marR="9525" marT="9525" marB="0" anchor="ctr">
                    <a:solidFill>
                      <a:schemeClr val="bg1"/>
                    </a:solidFill>
                  </a:tcPr>
                </a:tc>
                <a:extLst>
                  <a:ext uri="{0D108BD9-81ED-4DB2-BD59-A6C34878D82A}">
                    <a16:rowId xmlns:a16="http://schemas.microsoft.com/office/drawing/2014/main" val="405030007"/>
                  </a:ext>
                </a:extLst>
              </a:tr>
              <a:tr h="190500">
                <a:tc>
                  <a:txBody>
                    <a:bodyPr/>
                    <a:lstStyle/>
                    <a:p>
                      <a:pPr algn="ctr" fontAlgn="ctr"/>
                      <a:r>
                        <a:rPr lang="en-US" sz="1100" b="1" u="none" strike="noStrike" dirty="0">
                          <a:solidFill>
                            <a:srgbClr val="C00000"/>
                          </a:solidFill>
                          <a:effectLst/>
                        </a:rPr>
                        <a:t>25</a:t>
                      </a:r>
                      <a:endParaRPr lang="en-US" sz="1100" b="1" i="0" u="none" strike="noStrike" dirty="0">
                        <a:solidFill>
                          <a:srgbClr val="C00000"/>
                        </a:solidFill>
                        <a:effectLst/>
                        <a:latin typeface="Verdana" panose="020B0604030504040204" pitchFamily="34" charset="0"/>
                      </a:endParaRPr>
                    </a:p>
                  </a:txBody>
                  <a:tcPr marL="9525" marR="9525" marT="9525" marB="0" anchor="ctr">
                    <a:solidFill>
                      <a:schemeClr val="bg1"/>
                    </a:solidFill>
                  </a:tcPr>
                </a:tc>
                <a:tc>
                  <a:txBody>
                    <a:bodyPr/>
                    <a:lstStyle/>
                    <a:p>
                      <a:pPr algn="ctr" fontAlgn="ctr"/>
                      <a:r>
                        <a:rPr lang="en-US" sz="1100" b="1" u="none" strike="noStrike">
                          <a:solidFill>
                            <a:srgbClr val="C00000"/>
                          </a:solidFill>
                          <a:effectLst/>
                        </a:rPr>
                        <a:t>4.626</a:t>
                      </a:r>
                      <a:endParaRPr lang="en-US" sz="1100" b="1" i="0" u="none" strike="noStrike">
                        <a:solidFill>
                          <a:srgbClr val="C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en-US" sz="1100" b="1" u="none" strike="noStrike" dirty="0">
                          <a:solidFill>
                            <a:srgbClr val="C00000"/>
                          </a:solidFill>
                          <a:effectLst/>
                        </a:rPr>
                        <a:t>0.448</a:t>
                      </a:r>
                      <a:endParaRPr lang="en-US" sz="1100" b="1" i="0" u="none" strike="noStrike" dirty="0">
                        <a:solidFill>
                          <a:srgbClr val="C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en-US" sz="1100" u="none" strike="noStrike">
                          <a:effectLst/>
                        </a:rPr>
                        <a:t>4.641</a:t>
                      </a:r>
                      <a:endParaRPr lang="en-US" sz="1100" b="0" i="0" u="none" strike="noStrike">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endParaRPr lang="en-US" sz="1100" b="0" i="0" u="none" strike="noStrike">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en-US" sz="1100" u="none" strike="noStrike">
                          <a:effectLst/>
                        </a:rPr>
                        <a:t>30</a:t>
                      </a:r>
                      <a:endParaRPr lang="en-US" sz="1100" b="0" i="0" u="none" strike="noStrike">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en-US" sz="1100" u="none" strike="noStrike">
                          <a:effectLst/>
                        </a:rPr>
                        <a:t>32.220</a:t>
                      </a:r>
                      <a:endParaRPr lang="en-US" sz="1100" b="0" i="0" u="none" strike="noStrike">
                        <a:solidFill>
                          <a:srgbClr val="000000"/>
                        </a:solidFill>
                        <a:effectLst/>
                        <a:latin typeface="Calibri" panose="020F0502020204030204" pitchFamily="34" charset="0"/>
                      </a:endParaRPr>
                    </a:p>
                  </a:txBody>
                  <a:tcPr marL="9525" marR="9525" marT="9525" marB="0" anchor="ctr">
                    <a:solidFill>
                      <a:schemeClr val="bg1"/>
                    </a:solidFill>
                  </a:tcPr>
                </a:tc>
                <a:extLst>
                  <a:ext uri="{0D108BD9-81ED-4DB2-BD59-A6C34878D82A}">
                    <a16:rowId xmlns:a16="http://schemas.microsoft.com/office/drawing/2014/main" val="3657380491"/>
                  </a:ext>
                </a:extLst>
              </a:tr>
              <a:tr h="190500">
                <a:tc>
                  <a:txBody>
                    <a:bodyPr/>
                    <a:lstStyle/>
                    <a:p>
                      <a:pPr algn="ctr" fontAlgn="ctr"/>
                      <a:r>
                        <a:rPr lang="en-US" sz="1100" b="1" u="none" strike="noStrike" dirty="0">
                          <a:solidFill>
                            <a:srgbClr val="C00000"/>
                          </a:solidFill>
                          <a:effectLst/>
                        </a:rPr>
                        <a:t>30</a:t>
                      </a:r>
                      <a:endParaRPr lang="en-US" sz="1100" b="1" i="0" u="none" strike="noStrike" dirty="0">
                        <a:solidFill>
                          <a:srgbClr val="C00000"/>
                        </a:solidFill>
                        <a:effectLst/>
                        <a:latin typeface="Verdana" panose="020B0604030504040204" pitchFamily="34" charset="0"/>
                      </a:endParaRPr>
                    </a:p>
                  </a:txBody>
                  <a:tcPr marL="9525" marR="9525" marT="9525" marB="0" anchor="ctr">
                    <a:solidFill>
                      <a:schemeClr val="bg1"/>
                    </a:solidFill>
                  </a:tcPr>
                </a:tc>
                <a:tc>
                  <a:txBody>
                    <a:bodyPr/>
                    <a:lstStyle/>
                    <a:p>
                      <a:pPr algn="ctr" fontAlgn="ctr"/>
                      <a:r>
                        <a:rPr lang="en-US" sz="1100" b="1" u="none" strike="noStrike">
                          <a:solidFill>
                            <a:srgbClr val="C00000"/>
                          </a:solidFill>
                          <a:effectLst/>
                        </a:rPr>
                        <a:t>4.811</a:t>
                      </a:r>
                      <a:endParaRPr lang="en-US" sz="1100" b="1" i="0" u="none" strike="noStrike">
                        <a:solidFill>
                          <a:srgbClr val="C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en-US" sz="1100" b="1" u="none" strike="noStrike" dirty="0">
                          <a:solidFill>
                            <a:srgbClr val="C00000"/>
                          </a:solidFill>
                          <a:effectLst/>
                        </a:rPr>
                        <a:t>0.466</a:t>
                      </a:r>
                      <a:endParaRPr lang="en-US" sz="1100" b="1" i="0" u="none" strike="noStrike" dirty="0">
                        <a:solidFill>
                          <a:srgbClr val="C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en-US" sz="1100" u="none" strike="noStrike">
                          <a:effectLst/>
                        </a:rPr>
                        <a:t>4.842</a:t>
                      </a:r>
                      <a:endParaRPr lang="en-US" sz="1100" b="0" i="0" u="none" strike="noStrike">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ctr"/>
                      <a:endParaRPr lang="en-US" sz="1100" b="0" i="0" u="none" strike="noStrike">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solidFill>
                      <a:schemeClr val="bg1"/>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extLst>
                  <a:ext uri="{0D108BD9-81ED-4DB2-BD59-A6C34878D82A}">
                    <a16:rowId xmlns:a16="http://schemas.microsoft.com/office/drawing/2014/main" val="191056004"/>
                  </a:ext>
                </a:extLst>
              </a:tr>
            </a:tbl>
          </a:graphicData>
        </a:graphic>
      </p:graphicFrame>
      <p:graphicFrame>
        <p:nvGraphicFramePr>
          <p:cNvPr id="10" name="Chart 9"/>
          <p:cNvGraphicFramePr>
            <a:graphicFrameLocks/>
          </p:cNvGraphicFramePr>
          <p:nvPr>
            <p:extLst>
              <p:ext uri="{D42A27DB-BD31-4B8C-83A1-F6EECF244321}">
                <p14:modId xmlns:p14="http://schemas.microsoft.com/office/powerpoint/2010/main" val="470143156"/>
              </p:ext>
            </p:extLst>
          </p:nvPr>
        </p:nvGraphicFramePr>
        <p:xfrm>
          <a:off x="6928483" y="3618532"/>
          <a:ext cx="4626208" cy="2552008"/>
        </p:xfrm>
        <a:graphic>
          <a:graphicData uri="http://schemas.openxmlformats.org/drawingml/2006/chart">
            <c:chart xmlns:c="http://schemas.openxmlformats.org/drawingml/2006/chart" xmlns:r="http://schemas.openxmlformats.org/officeDocument/2006/relationships" r:id="rId3"/>
          </a:graphicData>
        </a:graphic>
      </p:graphicFrame>
      <p:sp>
        <p:nvSpPr>
          <p:cNvPr id="12" name="Oval 11"/>
          <p:cNvSpPr/>
          <p:nvPr/>
        </p:nvSpPr>
        <p:spPr>
          <a:xfrm>
            <a:off x="9875520" y="1091739"/>
            <a:ext cx="490451" cy="304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0191403" y="4806141"/>
            <a:ext cx="490451" cy="304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912871" y="388506"/>
            <a:ext cx="5623384" cy="369332"/>
          </a:xfrm>
          <a:prstGeom prst="rect">
            <a:avLst/>
          </a:prstGeom>
          <a:solidFill>
            <a:schemeClr val="accent6">
              <a:lumMod val="50000"/>
            </a:schemeClr>
          </a:solidFill>
          <a:ln>
            <a:solidFill>
              <a:schemeClr val="accent1">
                <a:lumMod val="40000"/>
                <a:lumOff val="60000"/>
              </a:schemeClr>
            </a:solidFill>
          </a:ln>
        </p:spPr>
        <p:txBody>
          <a:bodyPr wrap="square" rtlCol="0">
            <a:spAutoFit/>
          </a:bodyPr>
          <a:lstStyle/>
          <a:p>
            <a:pPr algn="ctr"/>
            <a:r>
              <a:rPr lang="en-US" b="1" dirty="0">
                <a:solidFill>
                  <a:schemeClr val="bg1"/>
                </a:solidFill>
              </a:rPr>
              <a:t>Difference between original data vs transformation data</a:t>
            </a:r>
            <a:endParaRPr lang="en-US" b="1" baseline="-25000" dirty="0">
              <a:solidFill>
                <a:schemeClr val="bg1"/>
              </a:solidFill>
            </a:endParaRPr>
          </a:p>
        </p:txBody>
      </p:sp>
      <p:sp>
        <p:nvSpPr>
          <p:cNvPr id="15" name="TextBox 14"/>
          <p:cNvSpPr txBox="1"/>
          <p:nvPr/>
        </p:nvSpPr>
        <p:spPr>
          <a:xfrm>
            <a:off x="8024409" y="1211873"/>
            <a:ext cx="820333" cy="369332"/>
          </a:xfrm>
          <a:prstGeom prst="rect">
            <a:avLst/>
          </a:prstGeom>
          <a:solidFill>
            <a:schemeClr val="accent6">
              <a:lumMod val="50000"/>
            </a:schemeClr>
          </a:solidFill>
        </p:spPr>
        <p:txBody>
          <a:bodyPr wrap="square" rtlCol="0">
            <a:spAutoFit/>
          </a:bodyPr>
          <a:lstStyle/>
          <a:p>
            <a:pPr algn="ctr"/>
            <a:r>
              <a:rPr lang="en-US" b="1" dirty="0">
                <a:solidFill>
                  <a:schemeClr val="bg1"/>
                </a:solidFill>
              </a:rPr>
              <a:t>Log</a:t>
            </a:r>
            <a:r>
              <a:rPr lang="en-US" b="1" baseline="-25000" dirty="0">
                <a:solidFill>
                  <a:schemeClr val="bg1"/>
                </a:solidFill>
              </a:rPr>
              <a:t>10</a:t>
            </a:r>
          </a:p>
        </p:txBody>
      </p:sp>
      <p:sp>
        <p:nvSpPr>
          <p:cNvPr id="16" name="TextBox 15"/>
          <p:cNvSpPr txBox="1"/>
          <p:nvPr/>
        </p:nvSpPr>
        <p:spPr>
          <a:xfrm>
            <a:off x="8024409" y="4436809"/>
            <a:ext cx="820333" cy="369332"/>
          </a:xfrm>
          <a:prstGeom prst="rect">
            <a:avLst/>
          </a:prstGeom>
          <a:solidFill>
            <a:schemeClr val="accent6">
              <a:lumMod val="50000"/>
            </a:schemeClr>
          </a:solidFill>
        </p:spPr>
        <p:txBody>
          <a:bodyPr wrap="square" rtlCol="0">
            <a:spAutoFit/>
          </a:bodyPr>
          <a:lstStyle/>
          <a:p>
            <a:pPr algn="ctr"/>
            <a:r>
              <a:rPr lang="en-US" b="1" dirty="0">
                <a:solidFill>
                  <a:schemeClr val="bg1"/>
                </a:solidFill>
              </a:rPr>
              <a:t>Sin(x)</a:t>
            </a:r>
            <a:endParaRPr lang="en-US" b="1" baseline="-25000" dirty="0">
              <a:solidFill>
                <a:schemeClr val="bg1"/>
              </a:solidFill>
            </a:endParaRPr>
          </a:p>
        </p:txBody>
      </p:sp>
      <p:cxnSp>
        <p:nvCxnSpPr>
          <p:cNvPr id="18" name="Straight Arrow Connector 17"/>
          <p:cNvCxnSpPr>
            <a:stCxn id="15" idx="3"/>
          </p:cNvCxnSpPr>
          <p:nvPr/>
        </p:nvCxnSpPr>
        <p:spPr>
          <a:xfrm flipV="1">
            <a:off x="8844742" y="1244139"/>
            <a:ext cx="955963" cy="152400"/>
          </a:xfrm>
          <a:prstGeom prst="straightConnector1">
            <a:avLst/>
          </a:prstGeom>
          <a:ln w="2857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8844742" y="4621475"/>
            <a:ext cx="1276003" cy="337066"/>
          </a:xfrm>
          <a:prstGeom prst="straightConnector1">
            <a:avLst/>
          </a:prstGeom>
          <a:ln w="2857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9631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Graphic spid="10" grpId="0">
        <p:bldAsOne/>
      </p:bldGraphic>
      <p:bldP spid="12" grpId="0" animBg="1"/>
      <p:bldP spid="13"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4606" y="600752"/>
            <a:ext cx="11014364" cy="2169825"/>
          </a:xfrm>
          <a:prstGeom prst="rect">
            <a:avLst/>
          </a:prstGeom>
          <a:noFill/>
        </p:spPr>
        <p:txBody>
          <a:bodyPr wrap="square" rtlCol="0">
            <a:spAutoFit/>
          </a:bodyPr>
          <a:lstStyle/>
          <a:p>
            <a:pPr algn="just">
              <a:lnSpc>
                <a:spcPct val="150000"/>
              </a:lnSpc>
            </a:pPr>
            <a:r>
              <a:rPr lang="en-US" b="1" dirty="0"/>
              <a:t>When estimating experimental power, it is important to know the variation expected in the results. It is just as important to know the mean of the control or normal reference group. The example in the graph below shows how important it is to know both the mean and standard error when estimating experimental power.</a:t>
            </a:r>
          </a:p>
          <a:p>
            <a:pPr algn="ctr">
              <a:lnSpc>
                <a:spcPct val="150000"/>
              </a:lnSpc>
            </a:pPr>
            <a:r>
              <a:rPr lang="en-US" b="1" dirty="0">
                <a:solidFill>
                  <a:srgbClr val="FF0000"/>
                </a:solidFill>
              </a:rPr>
              <a:t>For planning purposes, it may be best to use the expected mean of the control or reference group. Then the estimated power will be for differences from that mean. </a:t>
            </a:r>
          </a:p>
        </p:txBody>
      </p:sp>
      <p:pic>
        <p:nvPicPr>
          <p:cNvPr id="17" name="Picture 16"/>
          <p:cNvPicPr>
            <a:picLocks noChangeAspect="1"/>
          </p:cNvPicPr>
          <p:nvPr/>
        </p:nvPicPr>
        <p:blipFill>
          <a:blip r:embed="rId2"/>
          <a:stretch>
            <a:fillRect/>
          </a:stretch>
        </p:blipFill>
        <p:spPr>
          <a:xfrm>
            <a:off x="2809702" y="2727615"/>
            <a:ext cx="6084915" cy="4088149"/>
          </a:xfrm>
          <a:prstGeom prst="rect">
            <a:avLst/>
          </a:prstGeom>
          <a:ln w="28575">
            <a:solidFill>
              <a:schemeClr val="accent6">
                <a:lumMod val="50000"/>
              </a:schemeClr>
            </a:solidFill>
          </a:ln>
        </p:spPr>
      </p:pic>
      <p:sp>
        <p:nvSpPr>
          <p:cNvPr id="4" name="제목 1"/>
          <p:cNvSpPr txBox="1">
            <a:spLocks/>
          </p:cNvSpPr>
          <p:nvPr/>
        </p:nvSpPr>
        <p:spPr>
          <a:xfrm>
            <a:off x="3675184" y="167148"/>
            <a:ext cx="4653207" cy="54174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ko-KR" sz="4000" b="1" dirty="0">
                <a:solidFill>
                  <a:schemeClr val="accent6">
                    <a:lumMod val="50000"/>
                  </a:schemeClr>
                </a:solidFill>
                <a:effectLst>
                  <a:outerShdw blurRad="38100" dist="38100" dir="2700000" algn="tl">
                    <a:srgbClr val="000000">
                      <a:alpha val="43137"/>
                    </a:srgbClr>
                  </a:outerShdw>
                </a:effectLst>
                <a:latin typeface="Arial Narrow" panose="020B0606020202030204" pitchFamily="34" charset="0"/>
              </a:rPr>
              <a:t>Introduction</a:t>
            </a:r>
            <a:endParaRPr lang="ko-KR" altLang="en-US" sz="4000" b="1" dirty="0">
              <a:solidFill>
                <a:schemeClr val="accent6">
                  <a:lumMod val="50000"/>
                </a:schemeClr>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352912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fltVal val="0"/>
                                          </p:val>
                                        </p:tav>
                                        <p:tav tm="100000">
                                          <p:val>
                                            <p:strVal val="#ppt_w"/>
                                          </p:val>
                                        </p:tav>
                                      </p:tavLst>
                                    </p:anim>
                                    <p:anim calcmode="lin" valueType="num">
                                      <p:cBhvr>
                                        <p:cTn id="8" dur="1000" fill="hold"/>
                                        <p:tgtEl>
                                          <p:spTgt spid="17"/>
                                        </p:tgtEl>
                                        <p:attrNameLst>
                                          <p:attrName>ppt_h</p:attrName>
                                        </p:attrNameLst>
                                      </p:cBhvr>
                                      <p:tavLst>
                                        <p:tav tm="0">
                                          <p:val>
                                            <p:fltVal val="0"/>
                                          </p:val>
                                        </p:tav>
                                        <p:tav tm="100000">
                                          <p:val>
                                            <p:strVal val="#ppt_h"/>
                                          </p:val>
                                        </p:tav>
                                      </p:tavLst>
                                    </p:anim>
                                    <p:anim calcmode="lin" valueType="num">
                                      <p:cBhvr>
                                        <p:cTn id="9" dur="1000" fill="hold"/>
                                        <p:tgtEl>
                                          <p:spTgt spid="17"/>
                                        </p:tgtEl>
                                        <p:attrNameLst>
                                          <p:attrName>style.rotation</p:attrName>
                                        </p:attrNameLst>
                                      </p:cBhvr>
                                      <p:tavLst>
                                        <p:tav tm="0">
                                          <p:val>
                                            <p:fltVal val="90"/>
                                          </p:val>
                                        </p:tav>
                                        <p:tav tm="100000">
                                          <p:val>
                                            <p:fltVal val="0"/>
                                          </p:val>
                                        </p:tav>
                                      </p:tavLst>
                                    </p:anim>
                                    <p:animEffect transition="in" filter="fade">
                                      <p:cBhvr>
                                        <p:cTn id="1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50768" t="23365" r="7469" b="5251"/>
          <a:stretch/>
        </p:blipFill>
        <p:spPr>
          <a:xfrm>
            <a:off x="814647" y="1496292"/>
            <a:ext cx="9883834" cy="5178828"/>
          </a:xfrm>
          <a:prstGeom prst="rect">
            <a:avLst/>
          </a:prstGeom>
          <a:ln w="38100">
            <a:solidFill>
              <a:schemeClr val="accent6">
                <a:lumMod val="50000"/>
              </a:schemeClr>
            </a:solidFill>
          </a:ln>
        </p:spPr>
      </p:pic>
      <p:sp>
        <p:nvSpPr>
          <p:cNvPr id="8" name="TextBox 7"/>
          <p:cNvSpPr txBox="1"/>
          <p:nvPr/>
        </p:nvSpPr>
        <p:spPr>
          <a:xfrm>
            <a:off x="972589" y="640702"/>
            <a:ext cx="3466407" cy="369332"/>
          </a:xfrm>
          <a:prstGeom prst="rect">
            <a:avLst/>
          </a:prstGeom>
          <a:noFill/>
          <a:ln w="28575">
            <a:solidFill>
              <a:schemeClr val="accent6">
                <a:lumMod val="50000"/>
              </a:schemeClr>
            </a:solidFill>
          </a:ln>
        </p:spPr>
        <p:txBody>
          <a:bodyPr wrap="square" rtlCol="0">
            <a:spAutoFit/>
          </a:bodyPr>
          <a:lstStyle/>
          <a:p>
            <a:r>
              <a:rPr lang="en-US" dirty="0"/>
              <a:t>Null distribution, mean of 2.66</a:t>
            </a:r>
          </a:p>
        </p:txBody>
      </p:sp>
      <p:sp>
        <p:nvSpPr>
          <p:cNvPr id="9" name="TextBox 8"/>
          <p:cNvSpPr txBox="1"/>
          <p:nvPr/>
        </p:nvSpPr>
        <p:spPr>
          <a:xfrm>
            <a:off x="2182089" y="1010034"/>
            <a:ext cx="1463040" cy="369332"/>
          </a:xfrm>
          <a:prstGeom prst="rect">
            <a:avLst/>
          </a:prstGeom>
          <a:noFill/>
          <a:ln w="28575">
            <a:solidFill>
              <a:schemeClr val="accent6">
                <a:lumMod val="50000"/>
              </a:schemeClr>
            </a:solidFill>
          </a:ln>
        </p:spPr>
        <p:txBody>
          <a:bodyPr wrap="square" rtlCol="0">
            <a:spAutoFit/>
          </a:bodyPr>
          <a:lstStyle/>
          <a:p>
            <a:pPr algn="ctr"/>
            <a:r>
              <a:rPr lang="en-US" dirty="0"/>
              <a:t>SD of 0.158</a:t>
            </a:r>
          </a:p>
        </p:txBody>
      </p:sp>
      <p:sp>
        <p:nvSpPr>
          <p:cNvPr id="10" name="TextBox 9"/>
          <p:cNvSpPr txBox="1"/>
          <p:nvPr/>
        </p:nvSpPr>
        <p:spPr>
          <a:xfrm>
            <a:off x="6629399" y="568858"/>
            <a:ext cx="4419600" cy="369332"/>
          </a:xfrm>
          <a:prstGeom prst="rect">
            <a:avLst/>
          </a:prstGeom>
          <a:noFill/>
          <a:ln w="28575">
            <a:solidFill>
              <a:srgbClr val="C00000"/>
            </a:solidFill>
          </a:ln>
        </p:spPr>
        <p:txBody>
          <a:bodyPr wrap="square" rtlCol="0">
            <a:spAutoFit/>
          </a:bodyPr>
          <a:lstStyle/>
          <a:p>
            <a:r>
              <a:rPr lang="en-US" dirty="0"/>
              <a:t>Alternative distribution, mean of 2.766 (+4%)</a:t>
            </a:r>
          </a:p>
        </p:txBody>
      </p:sp>
      <p:sp>
        <p:nvSpPr>
          <p:cNvPr id="11" name="TextBox 10"/>
          <p:cNvSpPr txBox="1"/>
          <p:nvPr/>
        </p:nvSpPr>
        <p:spPr>
          <a:xfrm>
            <a:off x="8030786" y="938190"/>
            <a:ext cx="1832957" cy="369332"/>
          </a:xfrm>
          <a:prstGeom prst="rect">
            <a:avLst/>
          </a:prstGeom>
          <a:noFill/>
          <a:ln w="28575">
            <a:solidFill>
              <a:srgbClr val="C00000"/>
            </a:solidFill>
          </a:ln>
        </p:spPr>
        <p:txBody>
          <a:bodyPr wrap="square" rtlCol="0">
            <a:spAutoFit/>
          </a:bodyPr>
          <a:lstStyle/>
          <a:p>
            <a:r>
              <a:rPr lang="en-US" dirty="0"/>
              <a:t>Same ST of 0.158 </a:t>
            </a:r>
          </a:p>
        </p:txBody>
      </p:sp>
      <p:cxnSp>
        <p:nvCxnSpPr>
          <p:cNvPr id="13" name="Straight Arrow Connector 12"/>
          <p:cNvCxnSpPr/>
          <p:nvPr/>
        </p:nvCxnSpPr>
        <p:spPr>
          <a:xfrm>
            <a:off x="2657390" y="1379366"/>
            <a:ext cx="2370678" cy="1336662"/>
          </a:xfrm>
          <a:prstGeom prst="straightConnector1">
            <a:avLst/>
          </a:prstGeom>
          <a:ln w="2857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1172305" y="2705519"/>
            <a:ext cx="923901" cy="338554"/>
          </a:xfrm>
          <a:prstGeom prst="rect">
            <a:avLst/>
          </a:prstGeom>
          <a:noFill/>
          <a:ln w="28575">
            <a:solidFill>
              <a:schemeClr val="accent6">
                <a:lumMod val="50000"/>
              </a:schemeClr>
            </a:solidFill>
          </a:ln>
        </p:spPr>
        <p:txBody>
          <a:bodyPr wrap="square" rtlCol="0">
            <a:spAutoFit/>
          </a:bodyPr>
          <a:lstStyle/>
          <a:p>
            <a:r>
              <a:rPr lang="en-US" sz="1600" dirty="0"/>
              <a:t>Reps = 4</a:t>
            </a:r>
          </a:p>
        </p:txBody>
      </p:sp>
      <p:cxnSp>
        <p:nvCxnSpPr>
          <p:cNvPr id="19" name="Straight Arrow Connector 18"/>
          <p:cNvCxnSpPr>
            <a:stCxn id="17" idx="1"/>
          </p:cNvCxnSpPr>
          <p:nvPr/>
        </p:nvCxnSpPr>
        <p:spPr>
          <a:xfrm flipH="1" flipV="1">
            <a:off x="9863743" y="1745675"/>
            <a:ext cx="1308562" cy="1129121"/>
          </a:xfrm>
          <a:prstGeom prst="straightConnector1">
            <a:avLst/>
          </a:prstGeom>
          <a:ln w="2857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p:cNvCxnSpPr/>
          <p:nvPr/>
        </p:nvCxnSpPr>
        <p:spPr>
          <a:xfrm flipH="1">
            <a:off x="9863743" y="938190"/>
            <a:ext cx="708478" cy="1081803"/>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H="1">
            <a:off x="6094432" y="2019993"/>
            <a:ext cx="3606522" cy="685526"/>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609944" y="-39202"/>
            <a:ext cx="10940830" cy="584775"/>
          </a:xfrm>
          <a:prstGeom prst="rect">
            <a:avLst/>
          </a:prstGeom>
          <a:noFill/>
        </p:spPr>
        <p:txBody>
          <a:bodyPr wrap="square" rtlCol="0">
            <a:spAutoFit/>
          </a:bodyPr>
          <a:lstStyle/>
          <a:p>
            <a:pPr algn="ctr"/>
            <a:r>
              <a:rPr lang="en-US" sz="3200" b="1" dirty="0">
                <a:solidFill>
                  <a:schemeClr val="accent6">
                    <a:lumMod val="50000"/>
                  </a:schemeClr>
                </a:solidFill>
                <a:effectLst>
                  <a:outerShdw blurRad="38100" dist="38100" dir="2700000" algn="tl">
                    <a:srgbClr val="000000">
                      <a:alpha val="43137"/>
                    </a:srgbClr>
                  </a:outerShdw>
                </a:effectLst>
              </a:rPr>
              <a:t>STEP 1 - Calculation of Test Power – For example</a:t>
            </a:r>
          </a:p>
        </p:txBody>
      </p:sp>
    </p:spTree>
    <p:extLst>
      <p:ext uri="{BB962C8B-B14F-4D97-AF65-F5344CB8AC3E}">
        <p14:creationId xmlns:p14="http://schemas.microsoft.com/office/powerpoint/2010/main" val="3810200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3094</TotalTime>
  <Words>1795</Words>
  <Application>Microsoft Office PowerPoint</Application>
  <PresentationFormat>Widescreen</PresentationFormat>
  <Paragraphs>270</Paragraphs>
  <Slides>21</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맑은 고딕</vt:lpstr>
      <vt:lpstr>Arial</vt:lpstr>
      <vt:lpstr>Arial Narrow</vt:lpstr>
      <vt:lpstr>Calibri</vt:lpstr>
      <vt:lpstr>Calibri Light</vt:lpstr>
      <vt:lpstr>Helvetica</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PS</dc:creator>
  <cp:lastModifiedBy>Hailey Cameron</cp:lastModifiedBy>
  <cp:revision>157</cp:revision>
  <dcterms:created xsi:type="dcterms:W3CDTF">2017-04-14T15:06:37Z</dcterms:created>
  <dcterms:modified xsi:type="dcterms:W3CDTF">2022-09-08T05:02:55Z</dcterms:modified>
</cp:coreProperties>
</file>