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0" r:id="rId6"/>
    <p:sldId id="302" r:id="rId7"/>
    <p:sldId id="301" r:id="rId8"/>
    <p:sldId id="305" r:id="rId9"/>
    <p:sldId id="303" r:id="rId10"/>
    <p:sldId id="276" r:id="rId11"/>
    <p:sldId id="277" r:id="rId12"/>
    <p:sldId id="278" r:id="rId13"/>
    <p:sldId id="279" r:id="rId14"/>
    <p:sldId id="260" r:id="rId15"/>
    <p:sldId id="291" r:id="rId16"/>
    <p:sldId id="292" r:id="rId17"/>
    <p:sldId id="294" r:id="rId18"/>
    <p:sldId id="296" r:id="rId19"/>
    <p:sldId id="295" r:id="rId20"/>
    <p:sldId id="271" r:id="rId21"/>
    <p:sldId id="293" r:id="rId22"/>
    <p:sldId id="263" r:id="rId23"/>
    <p:sldId id="281" r:id="rId24"/>
    <p:sldId id="285" r:id="rId25"/>
    <p:sldId id="286" r:id="rId26"/>
    <p:sldId id="267" r:id="rId27"/>
    <p:sldId id="268" r:id="rId28"/>
    <p:sldId id="269" r:id="rId29"/>
    <p:sldId id="280" r:id="rId30"/>
    <p:sldId id="289" r:id="rId31"/>
    <p:sldId id="283" r:id="rId32"/>
    <p:sldId id="282" r:id="rId33"/>
    <p:sldId id="284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84246"/>
    <a:srgbClr val="990033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4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29A0-EFA0-461B-A4A3-B69909C3BC5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516A2-DF25-4F72-B583-24CBD047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16A2-DF25-4F72-B583-24CBD0473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16A2-DF25-4F72-B583-24CBD0473C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4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3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1550"/>
            <a:ext cx="7772400" cy="26098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Maximizing research results by using simulation in nutritional requirement study planning</a:t>
            </a:r>
            <a:br>
              <a:rPr lang="en-US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581400"/>
            <a:ext cx="8991600" cy="2971800"/>
          </a:xfrm>
          <a:noFill/>
        </p:spPr>
        <p:txBody>
          <a:bodyPr>
            <a:no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Dmitry Vedenov</a:t>
            </a:r>
            <a:r>
              <a:rPr lang="en-US" sz="2400" b="1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Gene Pesti</a:t>
            </a:r>
            <a:r>
              <a:rPr lang="en-US" sz="2400" b="1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2*</a:t>
            </a:r>
            <a:r>
              <a:rPr 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&amp; Rashed Alhotan</a:t>
            </a:r>
            <a:r>
              <a:rPr lang="en-US" sz="2400" b="1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en-US" sz="2400" b="1" baseline="30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400" b="1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Department of Agricultural Economics</a:t>
            </a:r>
          </a:p>
          <a:p>
            <a:r>
              <a:rPr 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Texas A&amp;M University</a:t>
            </a:r>
          </a:p>
          <a:p>
            <a:r>
              <a:rPr lang="en-US" sz="2400" b="1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Department of Poultry Science;</a:t>
            </a:r>
          </a:p>
          <a:p>
            <a:r>
              <a:rPr 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University of Georgia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72571"/>
            <a:ext cx="5029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Materials and Methods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5" t="13415" r="19083" b="966"/>
          <a:stretch/>
        </p:blipFill>
        <p:spPr>
          <a:xfrm>
            <a:off x="228599" y="914400"/>
            <a:ext cx="8791575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98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72571"/>
            <a:ext cx="5029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Materials and Methods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5" t="13415" r="19083" b="966"/>
          <a:stretch/>
        </p:blipFill>
        <p:spPr>
          <a:xfrm>
            <a:off x="228600" y="914400"/>
            <a:ext cx="767715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917" t="12963" r="31250" b="32771"/>
          <a:stretch/>
        </p:blipFill>
        <p:spPr>
          <a:xfrm>
            <a:off x="762000" y="1535243"/>
            <a:ext cx="8229600" cy="4941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65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72571"/>
            <a:ext cx="5029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Materials and Methods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5" t="13415" r="19083" b="966"/>
          <a:stretch/>
        </p:blipFill>
        <p:spPr>
          <a:xfrm>
            <a:off x="228600" y="914400"/>
            <a:ext cx="767715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09601" y="1676400"/>
            <a:ext cx="8000999" cy="4572000"/>
            <a:chOff x="609601" y="1676400"/>
            <a:chExt cx="2800351" cy="1447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9802" t="36286" r="68894" b="47804"/>
            <a:stretch/>
          </p:blipFill>
          <p:spPr>
            <a:xfrm>
              <a:off x="609601" y="1676400"/>
              <a:ext cx="1828800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6523" t="36286" r="56177" b="47804"/>
            <a:stretch/>
          </p:blipFill>
          <p:spPr>
            <a:xfrm>
              <a:off x="2228852" y="1676400"/>
              <a:ext cx="1181100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152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3406"/>
              </p:ext>
            </p:extLst>
          </p:nvPr>
        </p:nvGraphicFramePr>
        <p:xfrm>
          <a:off x="228600" y="2057400"/>
          <a:ext cx="861174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-Enabled Worksheet" r:id="rId3" imgW="9210723" imgH="3667140" progId="Excel.SheetMacroEnabled.12">
                  <p:embed/>
                </p:oleObj>
              </mc:Choice>
              <mc:Fallback>
                <p:oleObj name="Macro-Enabled Worksheet" r:id="rId3" imgW="9210723" imgH="3667140" progId="Excel.SheetMacroEnabled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057400"/>
                        <a:ext cx="8611748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36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56524" cy="518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177057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019"/>
            <a:ext cx="7886700" cy="8843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925946"/>
            <a:ext cx="9042399" cy="5065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“Levels &amp; Reps” Tab</a:t>
            </a:r>
          </a:p>
        </p:txBody>
      </p:sp>
    </p:spTree>
    <p:extLst>
      <p:ext uri="{BB962C8B-B14F-4D97-AF65-F5344CB8AC3E}">
        <p14:creationId xmlns:p14="http://schemas.microsoft.com/office/powerpoint/2010/main" val="239186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86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8991600" cy="5036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291026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61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7689"/>
            <a:ext cx="9033164" cy="5060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142150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990600"/>
            <a:ext cx="8971824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6172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271231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32" y="2078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3" y="1143000"/>
            <a:ext cx="9094217" cy="4943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177871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Comic Sans MS" panose="030F0702030302020204" pitchFamily="66" charset="0"/>
                <a:cs typeface="Arial" panose="020B0604020202020204" pitchFamily="34" charset="0"/>
              </a:rPr>
              <a:t>Nutritional Requirements: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lowest level of a nutrient resulting in maximal performance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Experimentally determined with pens of birds</a:t>
            </a:r>
          </a:p>
          <a:p>
            <a:endParaRPr lang="en-US" sz="1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Comic Sans MS" panose="030F0702030302020204" pitchFamily="66" charset="0"/>
                <a:cs typeface="Arial" panose="020B0604020202020204" pitchFamily="34" charset="0"/>
              </a:rPr>
              <a:t>The most common statistical tool used to determine the requirement is a multiple range test. </a:t>
            </a:r>
          </a:p>
          <a:p>
            <a:endParaRPr lang="en-US" sz="1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Comic Sans MS" panose="030F0702030302020204" pitchFamily="66" charset="0"/>
                <a:cs typeface="Arial" panose="020B0604020202020204" pitchFamily="34" charset="0"/>
              </a:rPr>
              <a:t>Experimental design usually based on tradition and cost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8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676400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256690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Simulation Using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" y="1143000"/>
            <a:ext cx="9120909" cy="495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24768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“Simulations” Tab</a:t>
            </a:r>
          </a:p>
        </p:txBody>
      </p:sp>
    </p:spTree>
    <p:extLst>
      <p:ext uri="{BB962C8B-B14F-4D97-AF65-F5344CB8AC3E}">
        <p14:creationId xmlns:p14="http://schemas.microsoft.com/office/powerpoint/2010/main" val="250815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266"/>
            <a:ext cx="8991599" cy="91013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BLL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simulations, 8% CV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81677"/>
              </p:ext>
            </p:extLst>
          </p:nvPr>
        </p:nvGraphicFramePr>
        <p:xfrm>
          <a:off x="80753" y="1447800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199" y="5867400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914400"/>
            <a:ext cx="578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ACTUAL REQUIREMENT = 1.057 %</a:t>
            </a:r>
          </a:p>
        </p:txBody>
      </p:sp>
    </p:spTree>
    <p:extLst>
      <p:ext uri="{BB962C8B-B14F-4D97-AF65-F5344CB8AC3E}">
        <p14:creationId xmlns:p14="http://schemas.microsoft.com/office/powerpoint/2010/main" val="158546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266"/>
            <a:ext cx="8991599" cy="83393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BLL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simulations, 8% CV &amp; a Lys range of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0.9– 1.3%</a:t>
            </a:r>
            <a:endParaRPr lang="en-US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11469"/>
              </p:ext>
            </p:extLst>
          </p:nvPr>
        </p:nvGraphicFramePr>
        <p:xfrm>
          <a:off x="80753" y="1447800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199" y="5867400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838200"/>
            <a:ext cx="578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ACTUAL REQUIREMENT = 1.057 %</a:t>
            </a:r>
          </a:p>
        </p:txBody>
      </p:sp>
    </p:spTree>
    <p:extLst>
      <p:ext uri="{BB962C8B-B14F-4D97-AF65-F5344CB8AC3E}">
        <p14:creationId xmlns:p14="http://schemas.microsoft.com/office/powerpoint/2010/main" val="4582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034253" cy="114300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Simulations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of lysine requirement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BLL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8% CV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945386"/>
              </p:ext>
            </p:extLst>
          </p:nvPr>
        </p:nvGraphicFramePr>
        <p:xfrm>
          <a:off x="80753" y="1447800"/>
          <a:ext cx="8991600" cy="39624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8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17828" y="5519172"/>
            <a:ext cx="922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  <a:p>
            <a:pPr lvl="1"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 = Number of simulations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12167"/>
            <a:ext cx="578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ACTUAL REQUIREMENT = 1.057 %</a:t>
            </a:r>
          </a:p>
        </p:txBody>
      </p:sp>
    </p:spTree>
    <p:extLst>
      <p:ext uri="{BB962C8B-B14F-4D97-AF65-F5344CB8AC3E}">
        <p14:creationId xmlns:p14="http://schemas.microsoft.com/office/powerpoint/2010/main" val="244896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9034253" cy="1143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BLL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09053"/>
              </p:ext>
            </p:extLst>
          </p:nvPr>
        </p:nvGraphicFramePr>
        <p:xfrm>
          <a:off x="106153" y="1826491"/>
          <a:ext cx="8991600" cy="39624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0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(%)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22446" y="5791200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ACTUAL REQUIREMENT = 1.057 %</a:t>
            </a:r>
          </a:p>
        </p:txBody>
      </p:sp>
    </p:spTree>
    <p:extLst>
      <p:ext uri="{BB962C8B-B14F-4D97-AF65-F5344CB8AC3E}">
        <p14:creationId xmlns:p14="http://schemas.microsoft.com/office/powerpoint/2010/main" val="356722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F6000"/>
                </a:solidFill>
                <a:latin typeface="Comic Sans MS" panose="030F0702030302020204" pitchFamily="66" charset="0"/>
              </a:rPr>
              <a:t>Summary</a:t>
            </a:r>
            <a:endParaRPr lang="en-US" dirty="0">
              <a:solidFill>
                <a:srgbClr val="7F6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Using more levels or replications </a:t>
            </a:r>
          </a:p>
          <a:p>
            <a:pPr lvl="1"/>
            <a:r>
              <a:rPr lang="en-US" sz="2700" b="1" dirty="0">
                <a:latin typeface="Comic Sans MS" panose="030F0702030302020204" pitchFamily="66" charset="0"/>
                <a:cs typeface="Arial" panose="020B0604020202020204" pitchFamily="34" charset="0"/>
              </a:rPr>
              <a:t>Reduces the SE of the requirement</a:t>
            </a:r>
          </a:p>
          <a:p>
            <a:pPr lvl="1"/>
            <a:r>
              <a:rPr lang="en-US" sz="27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Decreases the R</a:t>
            </a:r>
            <a:r>
              <a:rPr lang="en-US" sz="2700" b="1" baseline="300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en-US" sz="15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wide range of input levels helps the models converge</a:t>
            </a:r>
          </a:p>
          <a:p>
            <a:pPr lvl="1"/>
            <a:r>
              <a:rPr lang="en-US" sz="2700" b="1" dirty="0">
                <a:latin typeface="Comic Sans MS" panose="030F0702030302020204" pitchFamily="66" charset="0"/>
                <a:cs typeface="Arial" panose="020B0604020202020204" pitchFamily="34" charset="0"/>
              </a:rPr>
              <a:t>Decreases SE</a:t>
            </a:r>
          </a:p>
          <a:p>
            <a:pPr lvl="1"/>
            <a:r>
              <a:rPr lang="en-US" sz="27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Increases R</a:t>
            </a:r>
            <a:r>
              <a:rPr lang="en-US" sz="2700" b="1" baseline="300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en-US" sz="1200" b="1" baseline="300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97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86700" cy="533400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 the CV increases, </a:t>
            </a:r>
          </a:p>
          <a:p>
            <a:pPr lvl="1"/>
            <a:r>
              <a:rPr lang="en-US" sz="27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SE of the requirement increases </a:t>
            </a:r>
          </a:p>
          <a:p>
            <a:pPr lvl="1"/>
            <a:r>
              <a:rPr lang="en-US" sz="27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R</a:t>
            </a:r>
            <a:r>
              <a:rPr lang="en-US" sz="2700" b="1" baseline="300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decreases</a:t>
            </a:r>
            <a:endParaRPr lang="en-US" sz="3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Twenty simulated experiments seem adequate, but running 100 takes only a few minutes more and may give better estimates</a:t>
            </a:r>
          </a:p>
          <a:p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choices of range of levels to feed and number of levels vs. number of reps independent of the model chosen</a:t>
            </a:r>
          </a:p>
          <a:p>
            <a:r>
              <a:rPr lang="en-US" sz="3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NuRDO</a:t>
            </a:r>
            <a:r>
              <a:rPr lang="en-US" sz="3000" b="1" dirty="0">
                <a:latin typeface="Comic Sans MS" panose="030F0702030302020204" pitchFamily="66" charset="0"/>
                <a:cs typeface="Arial" panose="020B0604020202020204" pitchFamily="34" charset="0"/>
              </a:rPr>
              <a:t> can help quantitate experimental power for determining nutritional requirements</a:t>
            </a:r>
          </a:p>
          <a:p>
            <a:endParaRPr lang="en-US" sz="3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91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1760"/>
          </a:xfrm>
        </p:spPr>
        <p:txBody>
          <a:bodyPr>
            <a:prstTxWarp prst="textWave4">
              <a:avLst/>
            </a:prstTxWarp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100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6400800" y="5334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8382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0200" y="51816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7200" y="11430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600" y="6858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09164" y="47244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25908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22173" y="51816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24691" y="304801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91500" y="159328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819400" y="5453495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276600" y="381001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8839200" y="2743199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77091" y="4772890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8821882" y="1437409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2209800" y="561109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5181600" y="5056909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7086600" y="422564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8496300" y="4523509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284018" y="1236518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062846" y="422565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/>
          <p:cNvSpPr/>
          <p:nvPr/>
        </p:nvSpPr>
        <p:spPr>
          <a:xfrm>
            <a:off x="2857500" y="5133109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&quot;No&quot; Symbol 28"/>
          <p:cNvSpPr/>
          <p:nvPr/>
        </p:nvSpPr>
        <p:spPr>
          <a:xfrm>
            <a:off x="2247900" y="4953000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Sun 29"/>
          <p:cNvSpPr/>
          <p:nvPr/>
        </p:nvSpPr>
        <p:spPr>
          <a:xfrm>
            <a:off x="121227" y="3429000"/>
            <a:ext cx="228600" cy="200891"/>
          </a:xfrm>
          <a:prstGeom prst="su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&quot;No&quot; Symbol 30"/>
          <p:cNvSpPr/>
          <p:nvPr/>
        </p:nvSpPr>
        <p:spPr>
          <a:xfrm>
            <a:off x="1671205" y="768926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1009650" y="4939145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6781800" y="4883725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5676900" y="893618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&quot; Symbol 34"/>
          <p:cNvSpPr/>
          <p:nvPr/>
        </p:nvSpPr>
        <p:spPr>
          <a:xfrm>
            <a:off x="5200650" y="533400"/>
            <a:ext cx="190500" cy="193963"/>
          </a:xfrm>
          <a:prstGeom prst="noSmoking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lowchart: Decision 35"/>
          <p:cNvSpPr/>
          <p:nvPr/>
        </p:nvSpPr>
        <p:spPr>
          <a:xfrm>
            <a:off x="2019300" y="238991"/>
            <a:ext cx="381000" cy="148937"/>
          </a:xfrm>
          <a:prstGeom prst="flowChartDecisio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ecision 36"/>
          <p:cNvSpPr/>
          <p:nvPr/>
        </p:nvSpPr>
        <p:spPr>
          <a:xfrm>
            <a:off x="72736" y="1704108"/>
            <a:ext cx="381000" cy="148937"/>
          </a:xfrm>
          <a:prstGeom prst="flowChartDecisio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ecision 37"/>
          <p:cNvSpPr/>
          <p:nvPr/>
        </p:nvSpPr>
        <p:spPr>
          <a:xfrm>
            <a:off x="7010400" y="962889"/>
            <a:ext cx="381000" cy="148937"/>
          </a:xfrm>
          <a:prstGeom prst="flowChartDecisio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ecision 38"/>
          <p:cNvSpPr/>
          <p:nvPr/>
        </p:nvSpPr>
        <p:spPr>
          <a:xfrm>
            <a:off x="3380509" y="5413663"/>
            <a:ext cx="381000" cy="148937"/>
          </a:xfrm>
          <a:prstGeom prst="flowChartDecisio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Decision 39"/>
          <p:cNvSpPr/>
          <p:nvPr/>
        </p:nvSpPr>
        <p:spPr>
          <a:xfrm>
            <a:off x="72736" y="4267200"/>
            <a:ext cx="381000" cy="148937"/>
          </a:xfrm>
          <a:prstGeom prst="flowChartDecision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5657850" y="152399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865909" y="5488131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7640782" y="381001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3532909" y="713508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8077200" y="4921827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6019800" y="5202383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4641273" y="0"/>
            <a:ext cx="304800" cy="207817"/>
          </a:xfrm>
          <a:prstGeom prst="triangl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14155" y="838200"/>
            <a:ext cx="228600" cy="152400"/>
          </a:xfrm>
          <a:prstGeom prst="ellips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-Point Star 58"/>
          <p:cNvSpPr/>
          <p:nvPr/>
        </p:nvSpPr>
        <p:spPr>
          <a:xfrm>
            <a:off x="4572000" y="4750375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4-Point Star 59"/>
          <p:cNvSpPr/>
          <p:nvPr/>
        </p:nvSpPr>
        <p:spPr>
          <a:xfrm>
            <a:off x="4876800" y="857247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4-Point Star 60"/>
          <p:cNvSpPr/>
          <p:nvPr/>
        </p:nvSpPr>
        <p:spPr>
          <a:xfrm>
            <a:off x="8821882" y="2008908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4-Point Star 61"/>
          <p:cNvSpPr/>
          <p:nvPr/>
        </p:nvSpPr>
        <p:spPr>
          <a:xfrm>
            <a:off x="1330036" y="5488130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4-Point Star 62"/>
          <p:cNvSpPr/>
          <p:nvPr/>
        </p:nvSpPr>
        <p:spPr>
          <a:xfrm>
            <a:off x="218209" y="24244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-Point Star 63"/>
          <p:cNvSpPr/>
          <p:nvPr/>
        </p:nvSpPr>
        <p:spPr>
          <a:xfrm>
            <a:off x="6896100" y="20781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4-Point Star 64"/>
          <p:cNvSpPr/>
          <p:nvPr/>
        </p:nvSpPr>
        <p:spPr>
          <a:xfrm>
            <a:off x="827809" y="273626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4-Point Star 65"/>
          <p:cNvSpPr/>
          <p:nvPr/>
        </p:nvSpPr>
        <p:spPr>
          <a:xfrm>
            <a:off x="3418609" y="50222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4-Point Star 66"/>
          <p:cNvSpPr/>
          <p:nvPr/>
        </p:nvSpPr>
        <p:spPr>
          <a:xfrm>
            <a:off x="8877300" y="3363190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4-Point Star 67"/>
          <p:cNvSpPr/>
          <p:nvPr/>
        </p:nvSpPr>
        <p:spPr>
          <a:xfrm>
            <a:off x="2566554" y="4591050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4-Point Star 68"/>
          <p:cNvSpPr/>
          <p:nvPr/>
        </p:nvSpPr>
        <p:spPr>
          <a:xfrm>
            <a:off x="6324600" y="952501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4-Point Star 69"/>
          <p:cNvSpPr/>
          <p:nvPr/>
        </p:nvSpPr>
        <p:spPr>
          <a:xfrm>
            <a:off x="38100" y="2135328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4-Point Star 70"/>
          <p:cNvSpPr/>
          <p:nvPr/>
        </p:nvSpPr>
        <p:spPr>
          <a:xfrm>
            <a:off x="8707582" y="180109"/>
            <a:ext cx="304800" cy="266699"/>
          </a:xfrm>
          <a:prstGeom prst="star4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Sort 71"/>
          <p:cNvSpPr/>
          <p:nvPr/>
        </p:nvSpPr>
        <p:spPr>
          <a:xfrm>
            <a:off x="732559" y="4476750"/>
            <a:ext cx="190500" cy="323850"/>
          </a:xfrm>
          <a:prstGeom prst="flowChartSor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Sort 72"/>
          <p:cNvSpPr/>
          <p:nvPr/>
        </p:nvSpPr>
        <p:spPr>
          <a:xfrm>
            <a:off x="2971800" y="829541"/>
            <a:ext cx="190500" cy="323850"/>
          </a:xfrm>
          <a:prstGeom prst="flowChartSor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Sort 73"/>
          <p:cNvSpPr/>
          <p:nvPr/>
        </p:nvSpPr>
        <p:spPr>
          <a:xfrm>
            <a:off x="147205" y="752475"/>
            <a:ext cx="190500" cy="323850"/>
          </a:xfrm>
          <a:prstGeom prst="flowChartSor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Sort 74"/>
          <p:cNvSpPr/>
          <p:nvPr/>
        </p:nvSpPr>
        <p:spPr>
          <a:xfrm>
            <a:off x="3551959" y="4753838"/>
            <a:ext cx="190500" cy="323850"/>
          </a:xfrm>
          <a:prstGeom prst="flowChartSor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Sort 75"/>
          <p:cNvSpPr/>
          <p:nvPr/>
        </p:nvSpPr>
        <p:spPr>
          <a:xfrm>
            <a:off x="6000750" y="4695824"/>
            <a:ext cx="190500" cy="323850"/>
          </a:xfrm>
          <a:prstGeom prst="flowChartSor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ghtning Bolt 76"/>
          <p:cNvSpPr/>
          <p:nvPr/>
        </p:nvSpPr>
        <p:spPr>
          <a:xfrm>
            <a:off x="7886700" y="4416137"/>
            <a:ext cx="304800" cy="200891"/>
          </a:xfrm>
          <a:prstGeom prst="lightningBol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ightning Bolt 77"/>
          <p:cNvSpPr/>
          <p:nvPr/>
        </p:nvSpPr>
        <p:spPr>
          <a:xfrm>
            <a:off x="6934200" y="1295399"/>
            <a:ext cx="304800" cy="200891"/>
          </a:xfrm>
          <a:prstGeom prst="lightningBol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ightning Bolt 78"/>
          <p:cNvSpPr/>
          <p:nvPr/>
        </p:nvSpPr>
        <p:spPr>
          <a:xfrm>
            <a:off x="337705" y="5462154"/>
            <a:ext cx="304800" cy="200891"/>
          </a:xfrm>
          <a:prstGeom prst="lightningBol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ightning Bolt 79"/>
          <p:cNvSpPr/>
          <p:nvPr/>
        </p:nvSpPr>
        <p:spPr>
          <a:xfrm>
            <a:off x="618259" y="1437409"/>
            <a:ext cx="304800" cy="200891"/>
          </a:xfrm>
          <a:prstGeom prst="lightningBol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ightning Bolt 80"/>
          <p:cNvSpPr/>
          <p:nvPr/>
        </p:nvSpPr>
        <p:spPr>
          <a:xfrm>
            <a:off x="8326582" y="1537853"/>
            <a:ext cx="304800" cy="200891"/>
          </a:xfrm>
          <a:prstGeom prst="lightningBol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iley Face 81"/>
          <p:cNvSpPr/>
          <p:nvPr/>
        </p:nvSpPr>
        <p:spPr>
          <a:xfrm>
            <a:off x="1302327" y="1097973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iley Face 82"/>
          <p:cNvSpPr/>
          <p:nvPr/>
        </p:nvSpPr>
        <p:spPr>
          <a:xfrm>
            <a:off x="13854" y="5077688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iley Face 83"/>
          <p:cNvSpPr/>
          <p:nvPr/>
        </p:nvSpPr>
        <p:spPr>
          <a:xfrm>
            <a:off x="8118764" y="640773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iley Face 84"/>
          <p:cNvSpPr/>
          <p:nvPr/>
        </p:nvSpPr>
        <p:spPr>
          <a:xfrm>
            <a:off x="5276850" y="4689764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iley Face 85"/>
          <p:cNvSpPr/>
          <p:nvPr/>
        </p:nvSpPr>
        <p:spPr>
          <a:xfrm>
            <a:off x="4066309" y="90052"/>
            <a:ext cx="228600" cy="242454"/>
          </a:xfrm>
          <a:prstGeom prst="smileyFace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0" y="76200"/>
            <a:ext cx="91298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153400" cy="205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What is the optimal distribution of resources between nutrient levels and replicates per level for determining nutritional requirements?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mic Sans MS" panose="030F0702030302020204" pitchFamily="66" charset="0"/>
                <a:cs typeface="Arial" panose="020B0604020202020204" pitchFamily="34" charset="0"/>
              </a:rPr>
              <a:t>	- Resources refers to pen size and numbers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550" y="3048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Answer: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4191000"/>
            <a:ext cx="8153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Comic Sans MS" panose="030F0702030302020204" pitchFamily="66" charset="0"/>
                <a:cs typeface="Arial" panose="020B0604020202020204" pitchFamily="34" charset="0"/>
              </a:rPr>
              <a:t>An Excel workbook capable of simulating nutritional requirement experiments: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latin typeface="Comic Sans MS" panose="030F0702030302020204" pitchFamily="66" charset="0"/>
                <a:cs typeface="Arial" panose="020B0604020202020204" pitchFamily="34" charset="0"/>
              </a:rPr>
              <a:t>	-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</a:t>
            </a:r>
            <a:r>
              <a:rPr lang="en-US" sz="2600" b="1" dirty="0">
                <a:latin typeface="Comic Sans MS" panose="030F0702030302020204" pitchFamily="66" charset="0"/>
                <a:cs typeface="Arial" panose="020B0604020202020204" pitchFamily="34" charset="0"/>
              </a:rPr>
              <a:t>tritional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</a:t>
            </a:r>
            <a:r>
              <a:rPr lang="en-US" sz="2600" b="1" dirty="0">
                <a:latin typeface="Comic Sans MS" panose="030F0702030302020204" pitchFamily="66" charset="0"/>
                <a:cs typeface="Arial" panose="020B0604020202020204" pitchFamily="34" charset="0"/>
              </a:rPr>
              <a:t>esponse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sz="2600" b="1" dirty="0">
                <a:latin typeface="Comic Sans MS" panose="030F0702030302020204" pitchFamily="66" charset="0"/>
                <a:cs typeface="Arial" panose="020B0604020202020204" pitchFamily="34" charset="0"/>
              </a:rPr>
              <a:t>etermination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sz="2600" b="1" dirty="0">
                <a:latin typeface="Comic Sans MS" panose="030F0702030302020204" pitchFamily="66" charset="0"/>
                <a:cs typeface="Arial" panose="020B0604020202020204" pitchFamily="34" charset="0"/>
              </a:rPr>
              <a:t>ptimization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3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03" y="609600"/>
            <a:ext cx="849199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5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0"/>
            <a:ext cx="9034253" cy="9144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SK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simulations, 8% CV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870394"/>
              </p:ext>
            </p:extLst>
          </p:nvPr>
        </p:nvGraphicFramePr>
        <p:xfrm>
          <a:off x="80753" y="1510194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54874" y="5967493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   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 = Saturation Kinetics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07" y="914400"/>
            <a:ext cx="882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ACTUAL REQUIREMENT = ? APPROACHES ASYMPTOTE</a:t>
            </a:r>
          </a:p>
        </p:txBody>
      </p:sp>
    </p:spTree>
    <p:extLst>
      <p:ext uri="{BB962C8B-B14F-4D97-AF65-F5344CB8AC3E}">
        <p14:creationId xmlns:p14="http://schemas.microsoft.com/office/powerpoint/2010/main" val="1499902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3" y="0"/>
            <a:ext cx="9034253" cy="9144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BLQ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simulations, 8% CV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28464"/>
              </p:ext>
            </p:extLst>
          </p:nvPr>
        </p:nvGraphicFramePr>
        <p:xfrm>
          <a:off x="80753" y="1447800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3908" y="5958257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   QP = Quadratic Polynomial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= Saturation Kinetics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914400"/>
            <a:ext cx="5663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ACTUAL REQUIREMENT = 1.305 %</a:t>
            </a:r>
          </a:p>
        </p:txBody>
      </p:sp>
    </p:spTree>
    <p:extLst>
      <p:ext uri="{BB962C8B-B14F-4D97-AF65-F5344CB8AC3E}">
        <p14:creationId xmlns:p14="http://schemas.microsoft.com/office/powerpoint/2010/main" val="3388119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9034253" cy="1143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Simulations of lysine requirements based on </a:t>
            </a: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QP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simulations, 8% CV &amp; a Lys range of 0.7– 1.5%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506798"/>
              </p:ext>
            </p:extLst>
          </p:nvPr>
        </p:nvGraphicFramePr>
        <p:xfrm>
          <a:off x="80753" y="1559439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199" y="5979039"/>
            <a:ext cx="922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1015828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ACTUAL REQUIREMENT = ??</a:t>
            </a:r>
          </a:p>
        </p:txBody>
      </p:sp>
    </p:spTree>
    <p:extLst>
      <p:ext uri="{BB962C8B-B14F-4D97-AF65-F5344CB8AC3E}">
        <p14:creationId xmlns:p14="http://schemas.microsoft.com/office/powerpoint/2010/main" val="86921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991599" cy="11430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Simulation of lysine requirement based on BLL model,</a:t>
            </a:r>
            <a:b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500" b="1" dirty="0">
                <a:latin typeface="Comic Sans MS" panose="030F0702030302020204" pitchFamily="66" charset="0"/>
                <a:cs typeface="Arial" panose="020B0604020202020204" pitchFamily="34" charset="0"/>
              </a:rPr>
              <a:t>60-100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simulations, 8% CV &amp; a Lys range of 0.9– 1.3% (fixed)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0753" y="1447800"/>
          <a:ext cx="8991600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BLL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BLQ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 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…………………………%..............................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199" y="5867400"/>
            <a:ext cx="922019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 = Broken-Line Linear Model                   QP = Quadratic Polynomial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BLQ = Broken-Line Quadratic Model             SK = Saturation Kinetics Model</a:t>
            </a:r>
          </a:p>
        </p:txBody>
      </p:sp>
    </p:spTree>
    <p:extLst>
      <p:ext uri="{BB962C8B-B14F-4D97-AF65-F5344CB8AC3E}">
        <p14:creationId xmlns:p14="http://schemas.microsoft.com/office/powerpoint/2010/main" val="67538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63" y="1088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12" t="20229" r="50415" b="11832"/>
          <a:stretch/>
        </p:blipFill>
        <p:spPr>
          <a:xfrm>
            <a:off x="1066800" y="1066800"/>
            <a:ext cx="7000126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2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76800"/>
          </a:xfrm>
        </p:spPr>
        <p:txBody>
          <a:bodyPr>
            <a:noAutofit/>
          </a:bodyPr>
          <a:lstStyle/>
          <a:p>
            <a:pPr lvl="1"/>
            <a:r>
              <a:rPr lang="en-US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Rough estimate of requirement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Knowledge of CV of pen means in your house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Known response shape</a:t>
            </a:r>
          </a:p>
          <a:p>
            <a:pPr lvl="2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Broken-Line Linear Model?</a:t>
            </a:r>
          </a:p>
          <a:p>
            <a:pPr lvl="2"/>
            <a:r>
              <a:rPr lang="en-US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Broken-Line Quadratic Model?</a:t>
            </a:r>
          </a:p>
          <a:p>
            <a:pPr lvl="2"/>
            <a:r>
              <a:rPr lang="en-US" sz="3200" b="1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Saturation Kinetics Model?</a:t>
            </a:r>
          </a:p>
          <a:p>
            <a:pPr lvl="2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Quadratic Polynomial?</a:t>
            </a:r>
          </a:p>
        </p:txBody>
      </p:sp>
    </p:spTree>
    <p:extLst>
      <p:ext uri="{BB962C8B-B14F-4D97-AF65-F5344CB8AC3E}">
        <p14:creationId xmlns:p14="http://schemas.microsoft.com/office/powerpoint/2010/main" val="288754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"/>
            <a:ext cx="7886700" cy="99022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Quadratic Polynomial Model (QP)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16" t="21087" r="48018" b="7114"/>
          <a:stretch/>
        </p:blipFill>
        <p:spPr>
          <a:xfrm>
            <a:off x="1943100" y="838200"/>
            <a:ext cx="5257800" cy="582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15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"/>
            <a:ext cx="7886700" cy="9902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Broken Line Linear Model (BLL)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50" t="21244" r="20764" b="6165"/>
          <a:stretch/>
        </p:blipFill>
        <p:spPr>
          <a:xfrm>
            <a:off x="1367862" y="969819"/>
            <a:ext cx="6408275" cy="559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8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"/>
            <a:ext cx="7886700" cy="9902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Broken Quadratic Model (BLQ)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931" t="22092" r="29439" b="8824"/>
          <a:stretch/>
        </p:blipFill>
        <p:spPr>
          <a:xfrm>
            <a:off x="914400" y="914400"/>
            <a:ext cx="7134246" cy="5735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82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"/>
            <a:ext cx="9144000" cy="9902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Saturation Kinetics Model (SK)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98" t="21356" r="37881" b="8008"/>
          <a:stretch/>
        </p:blipFill>
        <p:spPr>
          <a:xfrm>
            <a:off x="1371600" y="914400"/>
            <a:ext cx="6337004" cy="5676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33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1560</Words>
  <Application>Microsoft Office PowerPoint</Application>
  <PresentationFormat>On-screen Show (4:3)</PresentationFormat>
  <Paragraphs>839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Wingdings</vt:lpstr>
      <vt:lpstr>Office Theme</vt:lpstr>
      <vt:lpstr>Macro-Enabled Worksheet</vt:lpstr>
      <vt:lpstr>Maximizing research results by using simulation in nutritional requirement study planning </vt:lpstr>
      <vt:lpstr>Introduction</vt:lpstr>
      <vt:lpstr>Question:</vt:lpstr>
      <vt:lpstr>Introduction</vt:lpstr>
      <vt:lpstr>Assumptions</vt:lpstr>
      <vt:lpstr>Quadratic Polynomial Model (QP)</vt:lpstr>
      <vt:lpstr>Broken Line Linear Model (BLL)</vt:lpstr>
      <vt:lpstr>Broken Quadratic Model (BLQ)</vt:lpstr>
      <vt:lpstr>Saturation Kinetics Model (SK)</vt:lpstr>
      <vt:lpstr>Materials and Methods </vt:lpstr>
      <vt:lpstr>Materials and Methods </vt:lpstr>
      <vt:lpstr>Materials and Methods </vt:lpstr>
      <vt:lpstr>PowerPoint Presentation</vt:lpstr>
      <vt:lpstr>Simulation Using NuRDO</vt:lpstr>
      <vt:lpstr>Simulation Using NuRDO</vt:lpstr>
      <vt:lpstr>Simulation Using NuRDO</vt:lpstr>
      <vt:lpstr>Simulation Using NuRDO</vt:lpstr>
      <vt:lpstr>Simulation Using NuRDO</vt:lpstr>
      <vt:lpstr>Simulation Using NuRDO</vt:lpstr>
      <vt:lpstr>Results </vt:lpstr>
      <vt:lpstr>Simulation Using NuRDO</vt:lpstr>
      <vt:lpstr>Simulations of lysine requirements based on BLL model, 100 simulations, 8% CV &amp; a Lys range of 0.7– 1.5%</vt:lpstr>
      <vt:lpstr>Simulations of lysine requirements based on BLL model, 100 simulations, 8% CV &amp; a Lys range of 0.9– 1.3%</vt:lpstr>
      <vt:lpstr>Simulations of lysine requirement based on BLL model, 8% CV &amp; a Lys range of 0.7– 1.5%</vt:lpstr>
      <vt:lpstr>Simulations of lysine requirements based on BLL model, 100 simulations &amp; a Lys range of 0.7– 1.5%</vt:lpstr>
      <vt:lpstr>Summary</vt:lpstr>
      <vt:lpstr>Summary</vt:lpstr>
      <vt:lpstr>PowerPoint Presentation</vt:lpstr>
      <vt:lpstr>PowerPoint Presentation</vt:lpstr>
      <vt:lpstr>PowerPoint Presentation</vt:lpstr>
      <vt:lpstr>Simulations of lysine requirements based on SK model, 100 simulations, 8% CV &amp; a Lys range of 0.7– 1.5%</vt:lpstr>
      <vt:lpstr>Simulations of lysine requirements based on BLQ model, 100 simulations, 8% CV &amp; a Lys range of 0.7– 1.5%</vt:lpstr>
      <vt:lpstr>Simulations of lysine requirements based on QP model, 100 simulations, 8% CV &amp; a Lys range of 0.7– 1.5%</vt:lpstr>
      <vt:lpstr>Simulation of lysine requirement based on BLL model, 60-100 simulations, 8% CV &amp; a Lys range of 0.9– 1.3% (fixed)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Feed Ingredients to Minimize Crude Protein Variability and Maximize Savings</dc:title>
  <dc:creator>USER</dc:creator>
  <cp:lastModifiedBy>Hailey Cameron</cp:lastModifiedBy>
  <cp:revision>150</cp:revision>
  <dcterms:created xsi:type="dcterms:W3CDTF">2006-08-16T00:00:00Z</dcterms:created>
  <dcterms:modified xsi:type="dcterms:W3CDTF">2022-09-13T03:59:21Z</dcterms:modified>
</cp:coreProperties>
</file>