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30910-591F-4C3D-B5B2-4F0CD6534E84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DAB4-9BFC-4445-AB54-F062CB056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731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30910-591F-4C3D-B5B2-4F0CD6534E84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DAB4-9BFC-4445-AB54-F062CB056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914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30910-591F-4C3D-B5B2-4F0CD6534E84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DAB4-9BFC-4445-AB54-F062CB056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578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30910-591F-4C3D-B5B2-4F0CD6534E84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DAB4-9BFC-4445-AB54-F062CB056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426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30910-591F-4C3D-B5B2-4F0CD6534E84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DAB4-9BFC-4445-AB54-F062CB056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974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30910-591F-4C3D-B5B2-4F0CD6534E84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DAB4-9BFC-4445-AB54-F062CB056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123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30910-591F-4C3D-B5B2-4F0CD6534E84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DAB4-9BFC-4445-AB54-F062CB056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328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30910-591F-4C3D-B5B2-4F0CD6534E84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DAB4-9BFC-4445-AB54-F062CB056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947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30910-591F-4C3D-B5B2-4F0CD6534E84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DAB4-9BFC-4445-AB54-F062CB056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094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30910-591F-4C3D-B5B2-4F0CD6534E84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DAB4-9BFC-4445-AB54-F062CB056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010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30910-591F-4C3D-B5B2-4F0CD6534E84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DAB4-9BFC-4445-AB54-F062CB056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437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30910-591F-4C3D-B5B2-4F0CD6534E84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BDAB4-9BFC-4445-AB54-F062CB056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691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4189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M</a:t>
            </a:r>
            <a:r>
              <a:rPr lang="en-US" b="1" dirty="0">
                <a:solidFill>
                  <a:srgbClr val="0070C0"/>
                </a:solidFill>
                <a:latin typeface="Comic Sans MS" panose="030F0702030302020204" pitchFamily="66" charset="0"/>
              </a:rPr>
              <a:t>aximum </a:t>
            </a: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I</a:t>
            </a:r>
            <a:r>
              <a:rPr lang="en-US" b="1" dirty="0">
                <a:solidFill>
                  <a:srgbClr val="0070C0"/>
                </a:solidFill>
                <a:latin typeface="Comic Sans MS" panose="030F0702030302020204" pitchFamily="66" charset="0"/>
              </a:rPr>
              <a:t>ngredient Level </a:t>
            </a: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O</a:t>
            </a:r>
            <a:r>
              <a:rPr lang="en-US" b="1" dirty="0">
                <a:solidFill>
                  <a:srgbClr val="0070C0"/>
                </a:solidFill>
                <a:latin typeface="Comic Sans MS" panose="030F0702030302020204" pitchFamily="66" charset="0"/>
              </a:rPr>
              <a:t>ptimization </a:t>
            </a: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W</a:t>
            </a:r>
            <a:r>
              <a:rPr lang="en-US" b="1" dirty="0">
                <a:solidFill>
                  <a:srgbClr val="0070C0"/>
                </a:solidFill>
                <a:latin typeface="Comic Sans MS" panose="030F0702030302020204" pitchFamily="66" charset="0"/>
              </a:rPr>
              <a:t>orkbook</a:t>
            </a:r>
            <a:br>
              <a:rPr lang="en-US" b="1" dirty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br>
              <a:rPr lang="en-US" b="1" dirty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  <a:t>MIOW </a:t>
            </a:r>
            <a:b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br>
              <a:rPr lang="en-US" b="1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en-US" sz="5000" b="1" dirty="0">
                <a:solidFill>
                  <a:srgbClr val="0070C0"/>
                </a:solidFill>
                <a:latin typeface="Comic Sans MS" panose="030F0702030302020204" pitchFamily="66" charset="0"/>
              </a:rPr>
              <a:t>User Guide</a:t>
            </a:r>
            <a:endParaRPr lang="en-US" sz="50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202238"/>
            <a:ext cx="9144000" cy="1655762"/>
          </a:xfrm>
        </p:spPr>
        <p:txBody>
          <a:bodyPr/>
          <a:lstStyle/>
          <a:p>
            <a:r>
              <a:rPr lang="en-US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Rashed</a:t>
            </a:r>
            <a:r>
              <a:rPr lang="en-US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A. </a:t>
            </a:r>
            <a:r>
              <a:rPr lang="en-US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Alhotan</a:t>
            </a:r>
            <a:r>
              <a:rPr lang="en-US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Graduate Student </a:t>
            </a:r>
          </a:p>
          <a:p>
            <a:r>
              <a:rPr lang="en-US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Dmitry V. </a:t>
            </a:r>
            <a:r>
              <a:rPr lang="en-US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Vedenov</a:t>
            </a:r>
            <a:r>
              <a:rPr lang="en-US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Associate Professor </a:t>
            </a:r>
          </a:p>
          <a:p>
            <a:r>
              <a:rPr lang="en-US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Gene M. </a:t>
            </a:r>
            <a:r>
              <a:rPr lang="en-US" b="1" dirty="0" err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Pesti</a:t>
            </a:r>
            <a:r>
              <a:rPr lang="en-US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Professor</a:t>
            </a:r>
          </a:p>
        </p:txBody>
      </p:sp>
      <p:sp>
        <p:nvSpPr>
          <p:cNvPr id="4" name="Hexagon 3"/>
          <p:cNvSpPr/>
          <p:nvPr/>
        </p:nvSpPr>
        <p:spPr>
          <a:xfrm>
            <a:off x="3889612" y="2183642"/>
            <a:ext cx="4353636" cy="1429058"/>
          </a:xfrm>
          <a:prstGeom prst="hexagon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773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3113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  <a:latin typeface="Comic Sans MS" panose="030F0702030302020204" pitchFamily="66" charset="0"/>
              </a:rPr>
              <a:t>Overview of MIOW Workbook</a:t>
            </a: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6840" y="1648204"/>
            <a:ext cx="9418320" cy="50292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621007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125" y="250467"/>
            <a:ext cx="11928144" cy="1325563"/>
          </a:xfrm>
        </p:spPr>
        <p:txBody>
          <a:bodyPr>
            <a:noAutofit/>
          </a:bodyPr>
          <a:lstStyle/>
          <a:p>
            <a:pPr lvl="0"/>
            <a:r>
              <a:rPr lang="en-US" sz="3200" b="1" dirty="0">
                <a:solidFill>
                  <a:srgbClr val="0070C0"/>
                </a:solidFill>
                <a:latin typeface="Comic Sans MS" panose="030F0702030302020204" pitchFamily="66" charset="0"/>
              </a:rPr>
              <a:t>Step 1:Design the experiment being simulated by making changes in cells C5:C6 &amp; C8:C9 (Levels &amp; Reps Worksheet)</a:t>
            </a:r>
            <a:br>
              <a:rPr lang="en-US" sz="3200" b="1" dirty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endParaRPr lang="en-US" sz="32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9242" y="1528548"/>
            <a:ext cx="9239534" cy="515885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1542198" y="1413689"/>
            <a:ext cx="3166280" cy="553998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1500" dirty="0">
                <a:solidFill>
                  <a:srgbClr val="FF0000"/>
                </a:solidFill>
              </a:rPr>
              <a:t>❶ The desired number of ingredient levels should be typed in here (cell C5)</a:t>
            </a:r>
            <a:endParaRPr lang="en-US" sz="1500" b="1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807516" y="1967687"/>
            <a:ext cx="900962" cy="68505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889008" y="2269336"/>
            <a:ext cx="3800901" cy="569387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1500" dirty="0">
                <a:solidFill>
                  <a:srgbClr val="FF0000"/>
                </a:solidFill>
              </a:rPr>
              <a:t>❷ The desired number of experimental </a:t>
            </a:r>
            <a:r>
              <a:rPr lang="en-US" sz="1600" dirty="0">
                <a:solidFill>
                  <a:srgbClr val="FF0000"/>
                </a:solidFill>
              </a:rPr>
              <a:t>replications </a:t>
            </a:r>
            <a:r>
              <a:rPr lang="en-US" sz="1500" dirty="0">
                <a:solidFill>
                  <a:srgbClr val="FF0000"/>
                </a:solidFill>
              </a:rPr>
              <a:t>should be typed in here (cell C6)</a:t>
            </a:r>
            <a:endParaRPr lang="en-US" sz="1500" b="1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>
            <a:stCxn id="8" idx="1"/>
          </p:cNvCxnSpPr>
          <p:nvPr/>
        </p:nvCxnSpPr>
        <p:spPr>
          <a:xfrm flipH="1">
            <a:off x="5013954" y="2554030"/>
            <a:ext cx="875054" cy="45210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542198" y="4131533"/>
            <a:ext cx="2795284" cy="584775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❸ Specify the min and max levels of the ingredient here</a:t>
            </a:r>
            <a:endParaRPr lang="en-US" sz="1500" b="1" dirty="0">
              <a:solidFill>
                <a:srgbClr val="FF0000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3947685" y="3528901"/>
            <a:ext cx="620624" cy="60415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789458" y="4341492"/>
            <a:ext cx="2674962" cy="830997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❹ Click it when finished designing the experiment to create the experimental grid</a:t>
            </a:r>
            <a:endParaRPr lang="en-US" sz="1500" b="1" dirty="0">
              <a:solidFill>
                <a:srgbClr val="FF0000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9186081" y="3528901"/>
            <a:ext cx="0" cy="75154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213177" y="5660658"/>
            <a:ext cx="4080681" cy="584775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❺ The experimental grid: a combination of the replications and ingredient levels specified </a:t>
            </a:r>
            <a:endParaRPr lang="en-US" sz="1500" b="1" dirty="0">
              <a:solidFill>
                <a:srgbClr val="FF0000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6441743" y="4950530"/>
            <a:ext cx="17060" cy="71012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7179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2" grpId="0" animBg="1"/>
      <p:bldP spid="15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479" y="139842"/>
            <a:ext cx="12055521" cy="1325563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Comic Sans MS" panose="030F0702030302020204" pitchFamily="66" charset="0"/>
              </a:rPr>
              <a:t>Step 2:Select baseline model and type in the regression coefficients of the selected model (Simulations Worksheet)</a:t>
            </a: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379706"/>
            <a:ext cx="10515600" cy="430769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244179" y="1670882"/>
            <a:ext cx="1870312" cy="553998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1500" dirty="0">
                <a:solidFill>
                  <a:srgbClr val="FF0000"/>
                </a:solidFill>
              </a:rPr>
              <a:t>❶ Select one model by clicking on it</a:t>
            </a:r>
            <a:endParaRPr lang="en-US" sz="15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80988" y="1671819"/>
            <a:ext cx="2122227" cy="584775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1500" dirty="0">
                <a:solidFill>
                  <a:srgbClr val="FF0000"/>
                </a:solidFill>
              </a:rPr>
              <a:t>❷ Type in </a:t>
            </a:r>
            <a:r>
              <a:rPr lang="en-US" sz="1600" dirty="0">
                <a:solidFill>
                  <a:srgbClr val="FF0000"/>
                </a:solidFill>
              </a:rPr>
              <a:t>the maximal biological response </a:t>
            </a:r>
            <a:endParaRPr lang="en-US" sz="15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69712" y="1682039"/>
            <a:ext cx="3181300" cy="584775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❸ Decide the optimal value of the rate constant for  the fitted function</a:t>
            </a:r>
            <a:endParaRPr lang="en-US" sz="15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625385" y="1663674"/>
            <a:ext cx="3348251" cy="584775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❹ </a:t>
            </a:r>
            <a:r>
              <a:rPr lang="en-US" sz="1500" dirty="0">
                <a:solidFill>
                  <a:srgbClr val="FF0000"/>
                </a:solidFill>
              </a:rPr>
              <a:t>Type in </a:t>
            </a:r>
            <a:r>
              <a:rPr lang="en-US" sz="1600" dirty="0">
                <a:solidFill>
                  <a:srgbClr val="FF0000"/>
                </a:solidFill>
              </a:rPr>
              <a:t>the level that produces the maximal biological response in ❷</a:t>
            </a:r>
            <a:endParaRPr lang="en-US" sz="1500" b="1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309975" y="2266814"/>
            <a:ext cx="210" cy="98135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542101" y="2224880"/>
            <a:ext cx="1535487" cy="102328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6504989" y="2266814"/>
            <a:ext cx="210" cy="98135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8151012" y="2266814"/>
            <a:ext cx="2102376" cy="98135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918972" y="5521889"/>
            <a:ext cx="4231830" cy="830997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For the 2</a:t>
            </a:r>
            <a:r>
              <a:rPr lang="en-US" sz="1600" baseline="30000" dirty="0">
                <a:solidFill>
                  <a:srgbClr val="FF0000"/>
                </a:solidFill>
              </a:rPr>
              <a:t>end</a:t>
            </a:r>
            <a:r>
              <a:rPr lang="en-US" sz="1600" dirty="0">
                <a:solidFill>
                  <a:srgbClr val="FF0000"/>
                </a:solidFill>
              </a:rPr>
              <a:t> Order Polynomial, the Constant, Linear and Quadratic terms should be </a:t>
            </a:r>
            <a:r>
              <a:rPr lang="el-GR" sz="1600" i="1" dirty="0">
                <a:solidFill>
                  <a:srgbClr val="FF0000"/>
                </a:solidFill>
              </a:rPr>
              <a:t>β</a:t>
            </a:r>
            <a:r>
              <a:rPr lang="en-US" sz="1600" baseline="-25000" dirty="0">
                <a:solidFill>
                  <a:srgbClr val="FF0000"/>
                </a:solidFill>
              </a:rPr>
              <a:t>o</a:t>
            </a:r>
            <a:r>
              <a:rPr lang="en-US" sz="1600" dirty="0">
                <a:solidFill>
                  <a:srgbClr val="FF0000"/>
                </a:solidFill>
              </a:rPr>
              <a:t>,</a:t>
            </a:r>
            <a:r>
              <a:rPr lang="en-US" sz="1600" baseline="-25000" dirty="0">
                <a:solidFill>
                  <a:srgbClr val="FF0000"/>
                </a:solidFill>
              </a:rPr>
              <a:t> </a:t>
            </a:r>
            <a:r>
              <a:rPr lang="en-US" sz="1600" i="1" dirty="0">
                <a:solidFill>
                  <a:srgbClr val="FF0000"/>
                </a:solidFill>
              </a:rPr>
              <a:t>β</a:t>
            </a:r>
            <a:r>
              <a:rPr lang="en-US" sz="1600" baseline="-25000" dirty="0">
                <a:solidFill>
                  <a:srgbClr val="FF0000"/>
                </a:solidFill>
              </a:rPr>
              <a:t>1</a:t>
            </a:r>
            <a:r>
              <a:rPr lang="en-US" sz="1600" dirty="0">
                <a:solidFill>
                  <a:srgbClr val="FF0000"/>
                </a:solidFill>
              </a:rPr>
              <a:t> and </a:t>
            </a:r>
            <a:r>
              <a:rPr lang="en-US" sz="1600" i="1" dirty="0">
                <a:solidFill>
                  <a:srgbClr val="FF0000"/>
                </a:solidFill>
              </a:rPr>
              <a:t>β</a:t>
            </a:r>
            <a:r>
              <a:rPr lang="en-US" sz="1600" baseline="-25000" dirty="0">
                <a:solidFill>
                  <a:srgbClr val="FF0000"/>
                </a:solidFill>
              </a:rPr>
              <a:t>2 </a:t>
            </a:r>
            <a:r>
              <a:rPr lang="en-US" sz="1600" dirty="0">
                <a:solidFill>
                  <a:srgbClr val="FF0000"/>
                </a:solidFill>
              </a:rPr>
              <a:t>for</a:t>
            </a:r>
            <a:r>
              <a:rPr lang="en-US" sz="1600" baseline="-25000" dirty="0">
                <a:solidFill>
                  <a:srgbClr val="FF0000"/>
                </a:solidFill>
              </a:rPr>
              <a:t> </a:t>
            </a:r>
            <a:r>
              <a:rPr lang="en-US" sz="1600" dirty="0">
                <a:solidFill>
                  <a:srgbClr val="FF0000"/>
                </a:solidFill>
              </a:rPr>
              <a:t>the equation of the form y= </a:t>
            </a:r>
            <a:r>
              <a:rPr lang="en-US" sz="1600" i="1" dirty="0">
                <a:solidFill>
                  <a:srgbClr val="FF0000"/>
                </a:solidFill>
              </a:rPr>
              <a:t>β</a:t>
            </a:r>
            <a:r>
              <a:rPr lang="en-US" sz="1600" baseline="-25000" dirty="0">
                <a:solidFill>
                  <a:srgbClr val="FF0000"/>
                </a:solidFill>
              </a:rPr>
              <a:t>o</a:t>
            </a:r>
            <a:r>
              <a:rPr lang="en-US" sz="1600" dirty="0">
                <a:solidFill>
                  <a:srgbClr val="FF0000"/>
                </a:solidFill>
              </a:rPr>
              <a:t>+</a:t>
            </a:r>
            <a:r>
              <a:rPr lang="en-US" sz="1600" i="1" dirty="0">
                <a:solidFill>
                  <a:srgbClr val="FF0000"/>
                </a:solidFill>
              </a:rPr>
              <a:t>β</a:t>
            </a:r>
            <a:r>
              <a:rPr lang="en-US" sz="1600" baseline="-25000" dirty="0">
                <a:solidFill>
                  <a:srgbClr val="FF0000"/>
                </a:solidFill>
              </a:rPr>
              <a:t>1</a:t>
            </a:r>
            <a:r>
              <a:rPr lang="en-US" sz="1600" dirty="0">
                <a:solidFill>
                  <a:srgbClr val="FF0000"/>
                </a:solidFill>
              </a:rPr>
              <a:t>x+</a:t>
            </a:r>
            <a:r>
              <a:rPr lang="en-US" sz="1600" i="1" dirty="0">
                <a:solidFill>
                  <a:srgbClr val="FF0000"/>
                </a:solidFill>
              </a:rPr>
              <a:t>β</a:t>
            </a:r>
            <a:r>
              <a:rPr lang="en-US" sz="1600" baseline="-25000" dirty="0">
                <a:solidFill>
                  <a:srgbClr val="FF0000"/>
                </a:solidFill>
              </a:rPr>
              <a:t>2</a:t>
            </a:r>
            <a:r>
              <a:rPr lang="en-US" sz="1600" dirty="0">
                <a:solidFill>
                  <a:srgbClr val="FF0000"/>
                </a:solidFill>
              </a:rPr>
              <a:t>x</a:t>
            </a:r>
            <a:r>
              <a:rPr lang="en-US" sz="1600" baseline="30000" dirty="0">
                <a:solidFill>
                  <a:srgbClr val="FF0000"/>
                </a:solidFill>
              </a:rPr>
              <a:t>2</a:t>
            </a:r>
            <a:r>
              <a:rPr lang="en-US" sz="1600" dirty="0">
                <a:solidFill>
                  <a:srgbClr val="FF0000"/>
                </a:solidFill>
              </a:rPr>
              <a:t>+ϵ </a:t>
            </a:r>
            <a:endParaRPr lang="en-US" sz="1500" b="1" dirty="0">
              <a:solidFill>
                <a:srgbClr val="FF0000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 flipV="1">
            <a:off x="3739487" y="4790364"/>
            <a:ext cx="2356513" cy="73152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2546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089943" cy="1325563"/>
          </a:xfrm>
        </p:spPr>
        <p:txBody>
          <a:bodyPr>
            <a:noAutofit/>
          </a:bodyPr>
          <a:lstStyle/>
          <a:p>
            <a:pPr lvl="0"/>
            <a:r>
              <a:rPr lang="en-US" sz="3200" b="1" dirty="0">
                <a:solidFill>
                  <a:srgbClr val="0070C0"/>
                </a:solidFill>
                <a:latin typeface="Comic Sans MS" panose="030F0702030302020204" pitchFamily="66" charset="0"/>
              </a:rPr>
              <a:t>Step 3:Provide guesses for regression coefficients for the desired models (Simulations Worksheet)</a:t>
            </a:r>
            <a:br>
              <a:rPr lang="en-US" sz="3200" b="1" dirty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endParaRPr lang="en-US" sz="32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604" y="2221705"/>
            <a:ext cx="10114403" cy="435133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2041702" y="1527277"/>
            <a:ext cx="2157828" cy="553998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1500" dirty="0">
                <a:solidFill>
                  <a:srgbClr val="FF0000"/>
                </a:solidFill>
              </a:rPr>
              <a:t>❶ Select up to 3 models to show the results for</a:t>
            </a:r>
            <a:endParaRPr lang="en-US" sz="15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92603" y="1476888"/>
            <a:ext cx="2542466" cy="584775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1500" dirty="0">
                <a:solidFill>
                  <a:srgbClr val="FF0000"/>
                </a:solidFill>
              </a:rPr>
              <a:t>❷ </a:t>
            </a: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Provide guesses for regression coefficients </a:t>
            </a:r>
            <a:endParaRPr lang="en-US" sz="1500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2579427" y="2161296"/>
            <a:ext cx="541189" cy="133253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6383170" y="2061663"/>
            <a:ext cx="1400388" cy="143216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0220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3200" b="1" dirty="0">
                <a:solidFill>
                  <a:srgbClr val="0070C0"/>
                </a:solidFill>
                <a:latin typeface="Comic Sans MS" panose="030F0702030302020204" pitchFamily="66" charset="0"/>
              </a:rPr>
              <a:t>Step 4:Select simulation parameters and run simulations (Simulations Worksheet)</a:t>
            </a:r>
            <a:br>
              <a:rPr lang="en-US" sz="3200" b="1" dirty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endParaRPr lang="en-US" sz="32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652256" y="3244334"/>
            <a:ext cx="8874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Step 1: </a:t>
            </a:r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188" y="1886032"/>
            <a:ext cx="10515600" cy="271660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7478973" y="1956525"/>
            <a:ext cx="3450496" cy="323165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1500" dirty="0">
                <a:solidFill>
                  <a:srgbClr val="FF0000"/>
                </a:solidFill>
              </a:rPr>
              <a:t>Model selected in step 2 is displayed here </a:t>
            </a:r>
            <a:endParaRPr lang="en-US" sz="15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867176" y="3429000"/>
            <a:ext cx="2157828" cy="830997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1500" dirty="0">
                <a:solidFill>
                  <a:srgbClr val="FF0000"/>
                </a:solidFill>
              </a:rPr>
              <a:t>❷ </a:t>
            </a: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Provide a value for the CV of the simulations</a:t>
            </a:r>
            <a:endParaRPr lang="en-US" sz="15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867176" y="2475034"/>
            <a:ext cx="2157828" cy="784830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1500" dirty="0">
                <a:solidFill>
                  <a:srgbClr val="FF0000"/>
                </a:solidFill>
              </a:rPr>
              <a:t>❶ Specify the number of simulated experiments (simulations)</a:t>
            </a:r>
            <a:endParaRPr lang="en-US" sz="1500" b="1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8202304" y="2281135"/>
            <a:ext cx="628462" cy="39382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8275662" y="2773334"/>
            <a:ext cx="555104" cy="21103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8275662" y="3378577"/>
            <a:ext cx="555104" cy="46592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209151" y="5668550"/>
            <a:ext cx="3181300" cy="338554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❸ Click it to produce the results</a:t>
            </a:r>
            <a:endParaRPr lang="en-US" sz="1500" b="1" dirty="0">
              <a:solidFill>
                <a:srgbClr val="FF00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4799801" y="4432323"/>
            <a:ext cx="0" cy="123622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1293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0344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Comic Sans MS" panose="030F0702030302020204" pitchFamily="66" charset="0"/>
              </a:rPr>
              <a:t>Step 5: Reading the results (Simulations Worksheet)</a:t>
            </a:r>
          </a:p>
        </p:txBody>
      </p:sp>
      <p:sp>
        <p:nvSpPr>
          <p:cNvPr id="4" name="Rectangle 3"/>
          <p:cNvSpPr/>
          <p:nvPr/>
        </p:nvSpPr>
        <p:spPr>
          <a:xfrm>
            <a:off x="5652256" y="3244334"/>
            <a:ext cx="8874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Step 1: </a:t>
            </a:r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445" y="1845814"/>
            <a:ext cx="10331355" cy="486720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5041711" y="1105470"/>
            <a:ext cx="2505501" cy="553998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1500" dirty="0">
                <a:solidFill>
                  <a:srgbClr val="FF0000"/>
                </a:solidFill>
              </a:rPr>
              <a:t>The simulation results for the models selected in step 3</a:t>
            </a:r>
            <a:endParaRPr lang="en-US" sz="15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8364" y="972952"/>
            <a:ext cx="4449170" cy="784830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1500" dirty="0">
                <a:solidFill>
                  <a:srgbClr val="FF0000"/>
                </a:solidFill>
              </a:rPr>
              <a:t>Max/Min = Maximum or Minimum biological response; MSL= Maximum Safe Level of the Ingredient; SE of MSL= Standard error of the mean MSL</a:t>
            </a:r>
            <a:endParaRPr lang="en-US" sz="15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-877089" y="4954415"/>
            <a:ext cx="3065234" cy="323165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1500" dirty="0">
                <a:solidFill>
                  <a:srgbClr val="FF0000"/>
                </a:solidFill>
              </a:rPr>
              <a:t>Each line represents one experiment</a:t>
            </a:r>
            <a:endParaRPr lang="en-US" sz="1500" b="1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173708" y="4113211"/>
            <a:ext cx="13647" cy="1737754"/>
          </a:xfrm>
          <a:prstGeom prst="straightConnector1">
            <a:avLst/>
          </a:prstGeom>
          <a:ln w="571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007951" y="3583380"/>
            <a:ext cx="7026867" cy="1938992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For the Broken Line Model under the current settings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The MSL= 14.005% ± 0.125 (SD) or 0.091 (SE)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The confidence interval for the mean MSL is 13.981-14.029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The coefficient of determination (R</a:t>
            </a:r>
            <a:r>
              <a:rPr lang="en-US" sz="2400" b="1" baseline="30000" dirty="0">
                <a:solidFill>
                  <a:srgbClr val="FF0000"/>
                </a:solidFill>
              </a:rPr>
              <a:t>2</a:t>
            </a:r>
            <a:r>
              <a:rPr lang="en-US" sz="2400" b="1" dirty="0">
                <a:solidFill>
                  <a:srgbClr val="FF0000"/>
                </a:solidFill>
              </a:rPr>
              <a:t>) is 98.8%</a:t>
            </a:r>
          </a:p>
        </p:txBody>
      </p:sp>
      <p:sp>
        <p:nvSpPr>
          <p:cNvPr id="12" name="TextBox 11"/>
          <p:cNvSpPr txBox="1"/>
          <p:nvPr/>
        </p:nvSpPr>
        <p:spPr>
          <a:xfrm rot="16200000">
            <a:off x="-243361" y="2278167"/>
            <a:ext cx="1474613" cy="784830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1500" dirty="0">
                <a:solidFill>
                  <a:srgbClr val="FF0000"/>
                </a:solidFill>
              </a:rPr>
              <a:t>Each value is the average of the experiments</a:t>
            </a:r>
            <a:endParaRPr lang="en-US" sz="1500" b="1" dirty="0">
              <a:solidFill>
                <a:srgbClr val="FF0000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4204668" y="1690450"/>
            <a:ext cx="2055226" cy="35788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6539743" y="1659468"/>
            <a:ext cx="1" cy="27380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523650" y="1647430"/>
            <a:ext cx="2511168" cy="40090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2601982" y="1796371"/>
            <a:ext cx="441469" cy="41983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886603" y="2779764"/>
            <a:ext cx="300752" cy="159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3451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904" y="255943"/>
            <a:ext cx="11185478" cy="1325563"/>
          </a:xfrm>
        </p:spPr>
        <p:txBody>
          <a:bodyPr>
            <a:normAutofit/>
          </a:bodyPr>
          <a:lstStyle/>
          <a:p>
            <a:r>
              <a:rPr lang="en-US" sz="3300" b="1" dirty="0">
                <a:solidFill>
                  <a:srgbClr val="0070C0"/>
                </a:solidFill>
                <a:latin typeface="Comic Sans MS" panose="030F0702030302020204" pitchFamily="66" charset="0"/>
              </a:rPr>
              <a:t>Step 5: Reading the results (Simulations Worksheet)</a:t>
            </a:r>
            <a:endParaRPr lang="en-US" sz="3300" dirty="0"/>
          </a:p>
        </p:txBody>
      </p:sp>
      <p:sp>
        <p:nvSpPr>
          <p:cNvPr id="4" name="Rectangle 3"/>
          <p:cNvSpPr/>
          <p:nvPr/>
        </p:nvSpPr>
        <p:spPr>
          <a:xfrm>
            <a:off x="5652256" y="3244334"/>
            <a:ext cx="8874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Step 1: </a:t>
            </a:r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795" y="1825625"/>
            <a:ext cx="6476410" cy="435133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329134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269592"/>
            <a:ext cx="10515600" cy="1136128"/>
          </a:xfrm>
        </p:spPr>
        <p:txBody>
          <a:bodyPr>
            <a:normAutofit/>
          </a:bodyPr>
          <a:lstStyle/>
          <a:p>
            <a:r>
              <a:rPr lang="en-US" sz="3300" dirty="0">
                <a:solidFill>
                  <a:srgbClr val="0070C0"/>
                </a:solidFill>
                <a:latin typeface="Comic Sans MS" panose="030F0702030302020204" pitchFamily="66" charset="0"/>
              </a:rPr>
              <a:t>Step 6: View the Calculations Worksheet</a:t>
            </a:r>
          </a:p>
        </p:txBody>
      </p:sp>
      <p:sp>
        <p:nvSpPr>
          <p:cNvPr id="4" name="Rectangle 3"/>
          <p:cNvSpPr/>
          <p:nvPr/>
        </p:nvSpPr>
        <p:spPr>
          <a:xfrm>
            <a:off x="5652256" y="3244334"/>
            <a:ext cx="8874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Step 1: 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553" y="1405719"/>
            <a:ext cx="10617245" cy="5254387"/>
          </a:xfrm>
        </p:spPr>
      </p:pic>
      <p:sp>
        <p:nvSpPr>
          <p:cNvPr id="7" name="TextBox 6"/>
          <p:cNvSpPr txBox="1"/>
          <p:nvPr/>
        </p:nvSpPr>
        <p:spPr>
          <a:xfrm>
            <a:off x="8330820" y="2579428"/>
            <a:ext cx="3488141" cy="323165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1500" dirty="0">
                <a:solidFill>
                  <a:srgbClr val="FF0000"/>
                </a:solidFill>
              </a:rPr>
              <a:t>The 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regression coefficients </a:t>
            </a:r>
            <a:r>
              <a:rPr lang="en-US" sz="1500" dirty="0">
                <a:solidFill>
                  <a:srgbClr val="FF0000"/>
                </a:solidFill>
              </a:rPr>
              <a:t>from step 2</a:t>
            </a:r>
            <a:endParaRPr lang="en-US" sz="15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70060" y="3397871"/>
            <a:ext cx="3021940" cy="553998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1500" dirty="0">
                <a:solidFill>
                  <a:srgbClr val="FF0000"/>
                </a:solidFill>
              </a:rPr>
              <a:t>Estimated 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regression coefficients </a:t>
            </a:r>
            <a:r>
              <a:rPr lang="en-US" sz="1500" dirty="0">
                <a:solidFill>
                  <a:srgbClr val="FF0000"/>
                </a:solidFill>
              </a:rPr>
              <a:t>for the current model</a:t>
            </a:r>
            <a:endParaRPr lang="en-US" sz="1500" b="1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7492621" y="3397870"/>
            <a:ext cx="1677438" cy="30091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7833815" y="2723653"/>
            <a:ext cx="497005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 rot="16200000">
            <a:off x="-1223845" y="3788065"/>
            <a:ext cx="3231763" cy="323165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1500" dirty="0">
                <a:solidFill>
                  <a:srgbClr val="FF0000"/>
                </a:solidFill>
              </a:rPr>
              <a:t>levels and replications combinations</a:t>
            </a:r>
            <a:endParaRPr lang="en-US" sz="1500" b="1" dirty="0">
              <a:solidFill>
                <a:srgbClr val="FF0000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1415032" y="3164035"/>
            <a:ext cx="13647" cy="1737754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3679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464</Words>
  <Application>Microsoft Office PowerPoint</Application>
  <PresentationFormat>Widescreen</PresentationFormat>
  <Paragraphs>43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Comic Sans MS</vt:lpstr>
      <vt:lpstr>Verdana</vt:lpstr>
      <vt:lpstr>Office Theme</vt:lpstr>
      <vt:lpstr>Maximum Ingredient Level Optimization Workbook  MIOW   User Guide</vt:lpstr>
      <vt:lpstr>Overview of MIOW Workbook</vt:lpstr>
      <vt:lpstr>Step 1:Design the experiment being simulated by making changes in cells C5:C6 &amp; C8:C9 (Levels &amp; Reps Worksheet) </vt:lpstr>
      <vt:lpstr>Step 2:Select baseline model and type in the regression coefficients of the selected model (Simulations Worksheet)</vt:lpstr>
      <vt:lpstr>Step 3:Provide guesses for regression coefficients for the desired models (Simulations Worksheet) </vt:lpstr>
      <vt:lpstr>Step 4:Select simulation parameters and run simulations (Simulations Worksheet) </vt:lpstr>
      <vt:lpstr>Step 5: Reading the results (Simulations Worksheet)</vt:lpstr>
      <vt:lpstr>Step 5: Reading the results (Simulations Worksheet)</vt:lpstr>
      <vt:lpstr>Step 6: View the Calculations Worksheet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Maximum Ingredient Level Optimization Workbook  MIOW   User Guide</dc:title>
  <dc:creator>Me</dc:creator>
  <cp:lastModifiedBy>Hailey Cameron</cp:lastModifiedBy>
  <cp:revision>28</cp:revision>
  <dcterms:created xsi:type="dcterms:W3CDTF">2016-01-13T03:20:13Z</dcterms:created>
  <dcterms:modified xsi:type="dcterms:W3CDTF">2022-09-08T04:36:57Z</dcterms:modified>
</cp:coreProperties>
</file>